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4" r:id="rId5"/>
    <p:sldId id="260" r:id="rId6"/>
    <p:sldId id="285" r:id="rId7"/>
    <p:sldId id="286" r:id="rId8"/>
    <p:sldId id="276" r:id="rId9"/>
    <p:sldId id="283" r:id="rId10"/>
    <p:sldId id="287" r:id="rId11"/>
    <p:sldId id="288" r:id="rId12"/>
    <p:sldId id="289" r:id="rId13"/>
    <p:sldId id="290" r:id="rId14"/>
    <p:sldId id="291" r:id="rId15"/>
    <p:sldId id="270" r:id="rId16"/>
    <p:sldId id="271" r:id="rId17"/>
  </p:sldIdLst>
  <p:sldSz cx="18288000" cy="10287000"/>
  <p:notesSz cx="6858000" cy="9144000"/>
  <p:embeddedFontLst>
    <p:embeddedFont>
      <p:font typeface="Montserrat" panose="020B0604020202020204" charset="0"/>
      <p:regular r:id="rId18"/>
    </p:embeddedFont>
    <p:embeddedFont>
      <p:font typeface="Canva Sans Bold" panose="020B0604020202020204" charset="0"/>
      <p:regular r:id="rId19"/>
    </p:embeddedFont>
    <p:embeddedFont>
      <p:font typeface="Calibri" panose="020F0502020204030204" pitchFamily="34" charset="0"/>
      <p:regular r:id="rId20"/>
      <p:bold r:id="rId21"/>
      <p:italic r:id="rId22"/>
      <p:boldItalic r:id="rId23"/>
    </p:embeddedFont>
    <p:embeddedFont>
      <p:font typeface="Montserrat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26" autoAdjust="0"/>
    <p:restoredTop sz="94622" autoAdjust="0"/>
  </p:normalViewPr>
  <p:slideViewPr>
    <p:cSldViewPr>
      <p:cViewPr varScale="1">
        <p:scale>
          <a:sx n="26" d="100"/>
          <a:sy n="26" d="100"/>
        </p:scale>
        <p:origin x="84" y="8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333" b="-18333"/>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0000">
                    <a:alpha val="90000"/>
                  </a:srgbClr>
                </a:gs>
                <a:gs pos="100000">
                  <a:srgbClr val="3533CD">
                    <a:alpha val="90000"/>
                  </a:srgbClr>
                </a:gs>
              </a:gsLst>
              <a:lin ang="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47493" y="5526201"/>
            <a:ext cx="1333240" cy="1539094"/>
          </a:xfrm>
          <a:custGeom>
            <a:avLst/>
            <a:gdLst/>
            <a:ahLst/>
            <a:cxnLst/>
            <a:rect l="l" t="t" r="r" b="b"/>
            <a:pathLst>
              <a:path w="1333240" h="1539094">
                <a:moveTo>
                  <a:pt x="0" y="0"/>
                </a:moveTo>
                <a:lnTo>
                  <a:pt x="1333240" y="0"/>
                </a:lnTo>
                <a:lnTo>
                  <a:pt x="1333240" y="1539094"/>
                </a:lnTo>
                <a:lnTo>
                  <a:pt x="0" y="15390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1447493" y="3412205"/>
            <a:ext cx="15393013" cy="1885388"/>
          </a:xfrm>
          <a:prstGeom prst="rect">
            <a:avLst/>
          </a:prstGeom>
        </p:spPr>
        <p:txBody>
          <a:bodyPr lIns="0" tIns="0" rIns="0" bIns="0" rtlCol="0" anchor="t">
            <a:spAutoFit/>
          </a:bodyPr>
          <a:lstStyle/>
          <a:p>
            <a:pPr algn="l">
              <a:lnSpc>
                <a:spcPts val="7331"/>
              </a:lnSpc>
            </a:pPr>
            <a:r>
              <a:rPr lang="en-US" sz="7799" dirty="0" smtClean="0">
                <a:solidFill>
                  <a:srgbClr val="FFFFFF"/>
                </a:solidFill>
                <a:latin typeface="Montserrat Bold"/>
              </a:rPr>
              <a:t>DATABASE DESIGN AND </a:t>
            </a:r>
          </a:p>
          <a:p>
            <a:pPr algn="l">
              <a:lnSpc>
                <a:spcPts val="7331"/>
              </a:lnSpc>
            </a:pPr>
            <a:r>
              <a:rPr lang="fr-CM" sz="7799" dirty="0" smtClean="0">
                <a:solidFill>
                  <a:srgbClr val="FFFFFF"/>
                </a:solidFill>
                <a:latin typeface="Montserrat Bold"/>
              </a:rPr>
              <a:t>IMPLEMENTATION</a:t>
            </a:r>
            <a:endParaRPr lang="en-US" sz="7799" dirty="0">
              <a:solidFill>
                <a:srgbClr val="FFFFFF"/>
              </a:solidFill>
              <a:latin typeface="Montserrat Bold"/>
            </a:endParaRPr>
          </a:p>
        </p:txBody>
      </p:sp>
      <p:sp>
        <p:nvSpPr>
          <p:cNvPr id="8" name="TextBox 8"/>
          <p:cNvSpPr txBox="1"/>
          <p:nvPr/>
        </p:nvSpPr>
        <p:spPr>
          <a:xfrm>
            <a:off x="3048000" y="5955772"/>
            <a:ext cx="5447130" cy="679952"/>
          </a:xfrm>
          <a:prstGeom prst="rect">
            <a:avLst/>
          </a:prstGeom>
        </p:spPr>
        <p:txBody>
          <a:bodyPr lIns="0" tIns="0" rIns="0" bIns="0" rtlCol="0" anchor="t">
            <a:spAutoFit/>
          </a:bodyPr>
          <a:lstStyle/>
          <a:p>
            <a:pPr algn="l">
              <a:lnSpc>
                <a:spcPts val="5195"/>
              </a:lnSpc>
            </a:pPr>
            <a:r>
              <a:rPr lang="fr-CM" sz="5247" dirty="0" err="1" smtClean="0">
                <a:solidFill>
                  <a:srgbClr val="FFFFFF"/>
                </a:solidFill>
                <a:latin typeface="Montserrat Bold"/>
              </a:rPr>
              <a:t>Task</a:t>
            </a:r>
            <a:r>
              <a:rPr lang="fr-CM" sz="5247" dirty="0" smtClean="0">
                <a:solidFill>
                  <a:srgbClr val="FFFFFF"/>
                </a:solidFill>
                <a:latin typeface="Montserrat Bold"/>
              </a:rPr>
              <a:t> </a:t>
            </a:r>
            <a:r>
              <a:rPr lang="fr-CM" sz="5247" dirty="0">
                <a:solidFill>
                  <a:srgbClr val="FFFFFF"/>
                </a:solidFill>
                <a:latin typeface="Montserrat Bold"/>
              </a:rPr>
              <a:t>6</a:t>
            </a:r>
            <a:r>
              <a:rPr lang="fr-CM" sz="5247" dirty="0" smtClean="0">
                <a:solidFill>
                  <a:srgbClr val="FFFFFF"/>
                </a:solidFill>
                <a:latin typeface="Montserrat Bold"/>
              </a:rPr>
              <a:t>      </a:t>
            </a:r>
            <a:endParaRPr lang="en-US" sz="5247" dirty="0">
              <a:solidFill>
                <a:srgbClr val="FFFFFF"/>
              </a:solidFill>
              <a:latin typeface="Montserrat Bold"/>
            </a:endParaRPr>
          </a:p>
        </p:txBody>
      </p:sp>
      <p:sp>
        <p:nvSpPr>
          <p:cNvPr id="9" name="TextBox 9"/>
          <p:cNvSpPr txBox="1"/>
          <p:nvPr/>
        </p:nvSpPr>
        <p:spPr>
          <a:xfrm>
            <a:off x="13868400" y="8509483"/>
            <a:ext cx="3390900" cy="705321"/>
          </a:xfrm>
          <a:prstGeom prst="rect">
            <a:avLst/>
          </a:prstGeom>
        </p:spPr>
        <p:txBody>
          <a:bodyPr wrap="square" lIns="0" tIns="0" rIns="0" bIns="0" rtlCol="0" anchor="t">
            <a:spAutoFit/>
          </a:bodyPr>
          <a:lstStyle/>
          <a:p>
            <a:pPr algn="r">
              <a:lnSpc>
                <a:spcPts val="5521"/>
              </a:lnSpc>
            </a:pPr>
            <a:r>
              <a:rPr lang="en-US" sz="5577" dirty="0" smtClean="0">
                <a:solidFill>
                  <a:srgbClr val="FFFFFF"/>
                </a:solidFill>
                <a:latin typeface="Montserrat Bold"/>
              </a:rPr>
              <a:t>Group 18</a:t>
            </a:r>
            <a:endParaRPr lang="en-US" sz="5577" dirty="0">
              <a:solidFill>
                <a:srgbClr val="FFFFFF"/>
              </a:solidFill>
              <a:latin typeface="Montserrat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7374" y="2781300"/>
            <a:ext cx="18996504" cy="7928397"/>
            <a:chOff x="0" y="-76200"/>
            <a:chExt cx="5003195" cy="21643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7" name="TextBox 7"/>
          <p:cNvSpPr txBox="1"/>
          <p:nvPr/>
        </p:nvSpPr>
        <p:spPr>
          <a:xfrm>
            <a:off x="762000" y="3469956"/>
            <a:ext cx="9105926" cy="3693319"/>
          </a:xfrm>
          <a:prstGeom prst="rect">
            <a:avLst/>
          </a:prstGeom>
        </p:spPr>
        <p:txBody>
          <a:bodyPr wrap="square" lIns="0" tIns="0" rIns="0" bIns="0" rtlCol="0" anchor="t">
            <a:spAutoFit/>
          </a:bodyPr>
          <a:lstStyle/>
          <a:p>
            <a:r>
              <a:rPr lang="en-US" sz="4800" dirty="0">
                <a:solidFill>
                  <a:schemeClr val="bg1"/>
                </a:solidFill>
                <a:latin typeface="Montserrat" panose="020B0604020202020204" charset="0"/>
              </a:rPr>
              <a:t>Creating models in MongoDB using Mongoose involves defining schemas and then creating models based on those schemas. </a:t>
            </a:r>
            <a:endParaRPr lang="en-US" sz="4800" dirty="0">
              <a:solidFill>
                <a:schemeClr val="bg1"/>
              </a:solidFill>
              <a:latin typeface="Montserrat" panose="020B0604020202020204" charset="0"/>
            </a:endParaRPr>
          </a:p>
        </p:txBody>
      </p:sp>
      <p:sp>
        <p:nvSpPr>
          <p:cNvPr id="8" name="TextBox 8"/>
          <p:cNvSpPr txBox="1"/>
          <p:nvPr/>
        </p:nvSpPr>
        <p:spPr>
          <a:xfrm>
            <a:off x="1066800" y="459726"/>
            <a:ext cx="15393013" cy="955583"/>
          </a:xfrm>
          <a:prstGeom prst="rect">
            <a:avLst/>
          </a:prstGeom>
        </p:spPr>
        <p:txBody>
          <a:bodyPr lIns="0" tIns="0" rIns="0" bIns="0" rtlCol="0" anchor="t">
            <a:spAutoFit/>
          </a:bodyPr>
          <a:lstStyle/>
          <a:p>
            <a:pPr>
              <a:lnSpc>
                <a:spcPts val="7331"/>
              </a:lnSpc>
            </a:pPr>
            <a:r>
              <a:rPr lang="en-US" sz="8000" dirty="0" smtClean="0">
                <a:solidFill>
                  <a:schemeClr val="bg1"/>
                </a:solidFill>
                <a:latin typeface="Montserrat" panose="020B0604020202020204" charset="0"/>
              </a:rPr>
              <a:t>Creating models</a:t>
            </a:r>
            <a:endParaRPr lang="en-US" sz="7799" dirty="0">
              <a:solidFill>
                <a:schemeClr val="bg1"/>
              </a:solidFill>
              <a:latin typeface="Montserrat" panose="020B0604020202020204" charset="0"/>
            </a:endParaRPr>
          </a:p>
        </p:txBody>
      </p:sp>
      <p:sp>
        <p:nvSpPr>
          <p:cNvPr id="9" name="TextBox 9"/>
          <p:cNvSpPr txBox="1"/>
          <p:nvPr/>
        </p:nvSpPr>
        <p:spPr>
          <a:xfrm>
            <a:off x="388450" y="9227903"/>
            <a:ext cx="3095478" cy="705706"/>
          </a:xfrm>
          <a:prstGeom prst="rect">
            <a:avLst/>
          </a:prstGeom>
        </p:spPr>
        <p:txBody>
          <a:bodyPr lIns="0" tIns="0" rIns="0" bIns="0" rtlCol="0" anchor="t">
            <a:spAutoFit/>
          </a:bodyPr>
          <a:lstStyle/>
          <a:p>
            <a:pPr algn="l">
              <a:lnSpc>
                <a:spcPts val="5521"/>
              </a:lnSpc>
            </a:pPr>
            <a:r>
              <a:rPr lang="fr-FR" sz="5577" dirty="0">
                <a:solidFill>
                  <a:srgbClr val="FFFFFF"/>
                </a:solidFill>
                <a:latin typeface="Montserrat Bold"/>
              </a:rPr>
              <a:t>5</a:t>
            </a:r>
            <a:endParaRPr lang="en-US" sz="5577" dirty="0">
              <a:solidFill>
                <a:srgbClr val="FFFFFF"/>
              </a:solidFill>
              <a:latin typeface="Montserrat Bold"/>
            </a:endParaRPr>
          </a:p>
        </p:txBody>
      </p:sp>
      <p:pic>
        <p:nvPicPr>
          <p:cNvPr id="11" name="Image 10"/>
          <p:cNvPicPr/>
          <p:nvPr/>
        </p:nvPicPr>
        <p:blipFill>
          <a:blip r:embed="rId4">
            <a:extLst>
              <a:ext uri="{28A0092B-C50C-407E-A947-70E740481C1C}">
                <a14:useLocalDpi xmlns:a14="http://schemas.microsoft.com/office/drawing/2010/main" val="0"/>
              </a:ext>
            </a:extLst>
          </a:blip>
          <a:stretch>
            <a:fillRect/>
          </a:stretch>
        </p:blipFill>
        <p:spPr>
          <a:xfrm>
            <a:off x="9867926" y="3060436"/>
            <a:ext cx="7868322" cy="7226564"/>
          </a:xfrm>
          <a:prstGeom prst="rect">
            <a:avLst/>
          </a:prstGeom>
        </p:spPr>
      </p:pic>
    </p:spTree>
    <p:extLst>
      <p:ext uri="{BB962C8B-B14F-4D97-AF65-F5344CB8AC3E}">
        <p14:creationId xmlns:p14="http://schemas.microsoft.com/office/powerpoint/2010/main" val="2159972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7374" y="2781300"/>
            <a:ext cx="18996504" cy="7928397"/>
            <a:chOff x="0" y="-76200"/>
            <a:chExt cx="5003195" cy="21643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7" name="TextBox 7"/>
          <p:cNvSpPr txBox="1"/>
          <p:nvPr/>
        </p:nvSpPr>
        <p:spPr>
          <a:xfrm>
            <a:off x="762000" y="3469956"/>
            <a:ext cx="9105926" cy="5170646"/>
          </a:xfrm>
          <a:prstGeom prst="rect">
            <a:avLst/>
          </a:prstGeom>
        </p:spPr>
        <p:txBody>
          <a:bodyPr wrap="square" lIns="0" tIns="0" rIns="0" bIns="0" rtlCol="0" anchor="t">
            <a:spAutoFit/>
          </a:bodyPr>
          <a:lstStyle/>
          <a:p>
            <a:r>
              <a:rPr lang="en-US" sz="4800" dirty="0">
                <a:solidFill>
                  <a:schemeClr val="bg1"/>
                </a:solidFill>
                <a:latin typeface="Montserrat" panose="020B0604020202020204" charset="0"/>
              </a:rPr>
              <a:t>Controllers are functions which govern the logic of the application. In this case, the controllers were created for each model in order to populate data into the database. </a:t>
            </a:r>
            <a:endParaRPr lang="en-US" sz="4800" dirty="0">
              <a:solidFill>
                <a:schemeClr val="bg1"/>
              </a:solidFill>
              <a:latin typeface="Montserrat" panose="020B0604020202020204" charset="0"/>
            </a:endParaRPr>
          </a:p>
        </p:txBody>
      </p:sp>
      <p:sp>
        <p:nvSpPr>
          <p:cNvPr id="8" name="TextBox 8"/>
          <p:cNvSpPr txBox="1"/>
          <p:nvPr/>
        </p:nvSpPr>
        <p:spPr>
          <a:xfrm>
            <a:off x="1066800" y="459726"/>
            <a:ext cx="15393013" cy="955583"/>
          </a:xfrm>
          <a:prstGeom prst="rect">
            <a:avLst/>
          </a:prstGeom>
        </p:spPr>
        <p:txBody>
          <a:bodyPr lIns="0" tIns="0" rIns="0" bIns="0" rtlCol="0" anchor="t">
            <a:spAutoFit/>
          </a:bodyPr>
          <a:lstStyle/>
          <a:p>
            <a:pPr>
              <a:lnSpc>
                <a:spcPts val="7331"/>
              </a:lnSpc>
            </a:pPr>
            <a:r>
              <a:rPr lang="en-US" sz="8000" dirty="0" smtClean="0">
                <a:solidFill>
                  <a:schemeClr val="bg1"/>
                </a:solidFill>
                <a:latin typeface="Montserrat" panose="020B0604020202020204" charset="0"/>
              </a:rPr>
              <a:t>Creating Controller</a:t>
            </a:r>
            <a:endParaRPr lang="en-US" sz="7799" dirty="0">
              <a:solidFill>
                <a:schemeClr val="bg1"/>
              </a:solidFill>
              <a:latin typeface="Montserrat" panose="020B0604020202020204" charset="0"/>
            </a:endParaRPr>
          </a:p>
        </p:txBody>
      </p:sp>
      <p:sp>
        <p:nvSpPr>
          <p:cNvPr id="9" name="TextBox 9"/>
          <p:cNvSpPr txBox="1"/>
          <p:nvPr/>
        </p:nvSpPr>
        <p:spPr>
          <a:xfrm>
            <a:off x="388450" y="9227903"/>
            <a:ext cx="3095478" cy="705706"/>
          </a:xfrm>
          <a:prstGeom prst="rect">
            <a:avLst/>
          </a:prstGeom>
        </p:spPr>
        <p:txBody>
          <a:bodyPr lIns="0" tIns="0" rIns="0" bIns="0" rtlCol="0" anchor="t">
            <a:spAutoFit/>
          </a:bodyPr>
          <a:lstStyle/>
          <a:p>
            <a:pPr algn="l">
              <a:lnSpc>
                <a:spcPts val="5521"/>
              </a:lnSpc>
            </a:pPr>
            <a:r>
              <a:rPr lang="fr-FR" sz="5577" dirty="0">
                <a:solidFill>
                  <a:srgbClr val="FFFFFF"/>
                </a:solidFill>
                <a:latin typeface="Montserrat Bold"/>
              </a:rPr>
              <a:t>5</a:t>
            </a:r>
            <a:endParaRPr lang="en-US" sz="5577" dirty="0">
              <a:solidFill>
                <a:srgbClr val="FFFFFF"/>
              </a:solidFill>
              <a:latin typeface="Montserrat Bold"/>
            </a:endParaRPr>
          </a:p>
        </p:txBody>
      </p:sp>
      <p:pic>
        <p:nvPicPr>
          <p:cNvPr id="10" name="Image 9"/>
          <p:cNvPicPr/>
          <p:nvPr/>
        </p:nvPicPr>
        <p:blipFill>
          <a:blip r:embed="rId4">
            <a:extLst>
              <a:ext uri="{28A0092B-C50C-407E-A947-70E740481C1C}">
                <a14:useLocalDpi xmlns:a14="http://schemas.microsoft.com/office/drawing/2010/main" val="0"/>
              </a:ext>
            </a:extLst>
          </a:blip>
          <a:stretch>
            <a:fillRect/>
          </a:stretch>
        </p:blipFill>
        <p:spPr>
          <a:xfrm>
            <a:off x="9867926" y="3060436"/>
            <a:ext cx="7277074" cy="7226564"/>
          </a:xfrm>
          <a:prstGeom prst="rect">
            <a:avLst/>
          </a:prstGeom>
        </p:spPr>
      </p:pic>
    </p:spTree>
    <p:extLst>
      <p:ext uri="{BB962C8B-B14F-4D97-AF65-F5344CB8AC3E}">
        <p14:creationId xmlns:p14="http://schemas.microsoft.com/office/powerpoint/2010/main" val="26452136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7374" y="2781300"/>
            <a:ext cx="18996504" cy="7928397"/>
            <a:chOff x="0" y="-76200"/>
            <a:chExt cx="5003195" cy="21643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7" name="TextBox 7"/>
          <p:cNvSpPr txBox="1"/>
          <p:nvPr/>
        </p:nvSpPr>
        <p:spPr>
          <a:xfrm>
            <a:off x="762000" y="3469956"/>
            <a:ext cx="9105926" cy="4431983"/>
          </a:xfrm>
          <a:prstGeom prst="rect">
            <a:avLst/>
          </a:prstGeom>
        </p:spPr>
        <p:txBody>
          <a:bodyPr wrap="square" lIns="0" tIns="0" rIns="0" bIns="0" rtlCol="0" anchor="t">
            <a:spAutoFit/>
          </a:bodyPr>
          <a:lstStyle/>
          <a:p>
            <a:r>
              <a:rPr lang="en-US" sz="4800" dirty="0">
                <a:solidFill>
                  <a:schemeClr val="bg1"/>
                </a:solidFill>
                <a:latin typeface="Montserrat" panose="020B0604020202020204" charset="0"/>
              </a:rPr>
              <a:t>Routers help in defining how an application responds to client requests to various endpoints, typically corresponding to different database operations</a:t>
            </a:r>
            <a:endParaRPr lang="en-US" sz="4800" dirty="0">
              <a:solidFill>
                <a:schemeClr val="bg1"/>
              </a:solidFill>
              <a:latin typeface="Montserrat" panose="020B0604020202020204" charset="0"/>
            </a:endParaRPr>
          </a:p>
        </p:txBody>
      </p:sp>
      <p:sp>
        <p:nvSpPr>
          <p:cNvPr id="8" name="TextBox 8"/>
          <p:cNvSpPr txBox="1"/>
          <p:nvPr/>
        </p:nvSpPr>
        <p:spPr>
          <a:xfrm>
            <a:off x="1066800" y="459726"/>
            <a:ext cx="15393013" cy="955583"/>
          </a:xfrm>
          <a:prstGeom prst="rect">
            <a:avLst/>
          </a:prstGeom>
        </p:spPr>
        <p:txBody>
          <a:bodyPr lIns="0" tIns="0" rIns="0" bIns="0" rtlCol="0" anchor="t">
            <a:spAutoFit/>
          </a:bodyPr>
          <a:lstStyle/>
          <a:p>
            <a:pPr>
              <a:lnSpc>
                <a:spcPts val="7331"/>
              </a:lnSpc>
            </a:pPr>
            <a:r>
              <a:rPr lang="en-US" sz="8000" dirty="0" smtClean="0">
                <a:solidFill>
                  <a:schemeClr val="bg1"/>
                </a:solidFill>
                <a:latin typeface="Montserrat" panose="020B0604020202020204" charset="0"/>
              </a:rPr>
              <a:t>Creating Routers</a:t>
            </a:r>
            <a:endParaRPr lang="en-US" sz="7799" dirty="0">
              <a:solidFill>
                <a:schemeClr val="bg1"/>
              </a:solidFill>
              <a:latin typeface="Montserrat" panose="020B0604020202020204" charset="0"/>
            </a:endParaRPr>
          </a:p>
        </p:txBody>
      </p:sp>
      <p:sp>
        <p:nvSpPr>
          <p:cNvPr id="9" name="TextBox 9"/>
          <p:cNvSpPr txBox="1"/>
          <p:nvPr/>
        </p:nvSpPr>
        <p:spPr>
          <a:xfrm>
            <a:off x="388450" y="9227903"/>
            <a:ext cx="3095478" cy="705706"/>
          </a:xfrm>
          <a:prstGeom prst="rect">
            <a:avLst/>
          </a:prstGeom>
        </p:spPr>
        <p:txBody>
          <a:bodyPr lIns="0" tIns="0" rIns="0" bIns="0" rtlCol="0" anchor="t">
            <a:spAutoFit/>
          </a:bodyPr>
          <a:lstStyle/>
          <a:p>
            <a:pPr algn="l">
              <a:lnSpc>
                <a:spcPts val="5521"/>
              </a:lnSpc>
            </a:pPr>
            <a:r>
              <a:rPr lang="fr-FR" sz="5577" dirty="0">
                <a:solidFill>
                  <a:srgbClr val="FFFFFF"/>
                </a:solidFill>
                <a:latin typeface="Montserrat Bold"/>
              </a:rPr>
              <a:t>5</a:t>
            </a:r>
            <a:endParaRPr lang="en-US" sz="5577" dirty="0">
              <a:solidFill>
                <a:srgbClr val="FFFFFF"/>
              </a:solidFill>
              <a:latin typeface="Montserrat Bold"/>
            </a:endParaRPr>
          </a:p>
        </p:txBody>
      </p:sp>
      <p:pic>
        <p:nvPicPr>
          <p:cNvPr id="11" name="Image 10"/>
          <p:cNvPicPr/>
          <p:nvPr/>
        </p:nvPicPr>
        <p:blipFill>
          <a:blip r:embed="rId4">
            <a:extLst>
              <a:ext uri="{28A0092B-C50C-407E-A947-70E740481C1C}">
                <a14:useLocalDpi xmlns:a14="http://schemas.microsoft.com/office/drawing/2010/main" val="0"/>
              </a:ext>
            </a:extLst>
          </a:blip>
          <a:stretch>
            <a:fillRect/>
          </a:stretch>
        </p:blipFill>
        <p:spPr>
          <a:xfrm>
            <a:off x="9944151" y="3183783"/>
            <a:ext cx="6838199" cy="4093317"/>
          </a:xfrm>
          <a:prstGeom prst="rect">
            <a:avLst/>
          </a:prstGeom>
        </p:spPr>
      </p:pic>
    </p:spTree>
    <p:extLst>
      <p:ext uri="{BB962C8B-B14F-4D97-AF65-F5344CB8AC3E}">
        <p14:creationId xmlns:p14="http://schemas.microsoft.com/office/powerpoint/2010/main" val="2248861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7374" y="2781300"/>
            <a:ext cx="18996504" cy="7928397"/>
            <a:chOff x="0" y="-76200"/>
            <a:chExt cx="5003195" cy="21643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7" name="TextBox 7"/>
          <p:cNvSpPr txBox="1"/>
          <p:nvPr/>
        </p:nvSpPr>
        <p:spPr>
          <a:xfrm>
            <a:off x="762000" y="3469956"/>
            <a:ext cx="9105926" cy="5170646"/>
          </a:xfrm>
          <a:prstGeom prst="rect">
            <a:avLst/>
          </a:prstGeom>
        </p:spPr>
        <p:txBody>
          <a:bodyPr wrap="square" lIns="0" tIns="0" rIns="0" bIns="0" rtlCol="0" anchor="t">
            <a:spAutoFit/>
          </a:bodyPr>
          <a:lstStyle/>
          <a:p>
            <a:r>
              <a:rPr lang="en-US" sz="4800" dirty="0">
                <a:solidFill>
                  <a:schemeClr val="bg1"/>
                </a:solidFill>
                <a:latin typeface="Montserrat" panose="020B0604020202020204" charset="0"/>
              </a:rPr>
              <a:t>Using the Thunder Client tool, which is a REST API client extension for Visual Studio Code, we populated the router by testing and interacting with our API endpoints.</a:t>
            </a:r>
            <a:endParaRPr lang="en-US" sz="4800" dirty="0">
              <a:solidFill>
                <a:schemeClr val="bg1"/>
              </a:solidFill>
              <a:latin typeface="Montserrat" panose="020B0604020202020204" charset="0"/>
            </a:endParaRPr>
          </a:p>
        </p:txBody>
      </p:sp>
      <p:sp>
        <p:nvSpPr>
          <p:cNvPr id="8" name="TextBox 8"/>
          <p:cNvSpPr txBox="1"/>
          <p:nvPr/>
        </p:nvSpPr>
        <p:spPr>
          <a:xfrm>
            <a:off x="1066800" y="459726"/>
            <a:ext cx="15393013" cy="955583"/>
          </a:xfrm>
          <a:prstGeom prst="rect">
            <a:avLst/>
          </a:prstGeom>
        </p:spPr>
        <p:txBody>
          <a:bodyPr lIns="0" tIns="0" rIns="0" bIns="0" rtlCol="0" anchor="t">
            <a:spAutoFit/>
          </a:bodyPr>
          <a:lstStyle/>
          <a:p>
            <a:pPr>
              <a:lnSpc>
                <a:spcPts val="7331"/>
              </a:lnSpc>
            </a:pPr>
            <a:r>
              <a:rPr lang="en-US" sz="8000" dirty="0" smtClean="0">
                <a:solidFill>
                  <a:schemeClr val="bg1"/>
                </a:solidFill>
                <a:latin typeface="Montserrat" panose="020B0604020202020204" charset="0"/>
              </a:rPr>
              <a:t>Populating a </a:t>
            </a:r>
            <a:r>
              <a:rPr lang="en-US" sz="8000" dirty="0">
                <a:solidFill>
                  <a:schemeClr val="bg1"/>
                </a:solidFill>
                <a:latin typeface="Montserrat" panose="020B0604020202020204" charset="0"/>
              </a:rPr>
              <a:t>D</a:t>
            </a:r>
            <a:r>
              <a:rPr lang="en-US" sz="8000" dirty="0" smtClean="0">
                <a:solidFill>
                  <a:schemeClr val="bg1"/>
                </a:solidFill>
                <a:latin typeface="Montserrat" panose="020B0604020202020204" charset="0"/>
              </a:rPr>
              <a:t>atabase</a:t>
            </a:r>
            <a:endParaRPr lang="en-US" sz="7799" dirty="0">
              <a:solidFill>
                <a:schemeClr val="bg1"/>
              </a:solidFill>
              <a:latin typeface="Montserrat" panose="020B0604020202020204" charset="0"/>
            </a:endParaRPr>
          </a:p>
        </p:txBody>
      </p:sp>
      <p:sp>
        <p:nvSpPr>
          <p:cNvPr id="9" name="TextBox 9"/>
          <p:cNvSpPr txBox="1"/>
          <p:nvPr/>
        </p:nvSpPr>
        <p:spPr>
          <a:xfrm>
            <a:off x="388450" y="9227903"/>
            <a:ext cx="3095478" cy="705706"/>
          </a:xfrm>
          <a:prstGeom prst="rect">
            <a:avLst/>
          </a:prstGeom>
        </p:spPr>
        <p:txBody>
          <a:bodyPr lIns="0" tIns="0" rIns="0" bIns="0" rtlCol="0" anchor="t">
            <a:spAutoFit/>
          </a:bodyPr>
          <a:lstStyle/>
          <a:p>
            <a:pPr algn="l">
              <a:lnSpc>
                <a:spcPts val="5521"/>
              </a:lnSpc>
            </a:pPr>
            <a:r>
              <a:rPr lang="fr-FR" sz="5577" dirty="0">
                <a:solidFill>
                  <a:srgbClr val="FFFFFF"/>
                </a:solidFill>
                <a:latin typeface="Montserrat Bold"/>
              </a:rPr>
              <a:t>5</a:t>
            </a:r>
            <a:endParaRPr lang="en-US" sz="5577" dirty="0">
              <a:solidFill>
                <a:srgbClr val="FFFFFF"/>
              </a:solidFill>
              <a:latin typeface="Montserrat Bold"/>
            </a:endParaRPr>
          </a:p>
        </p:txBody>
      </p:sp>
      <p:pic>
        <p:nvPicPr>
          <p:cNvPr id="10" name="Image 9"/>
          <p:cNvPicPr/>
          <p:nvPr/>
        </p:nvPicPr>
        <p:blipFill>
          <a:blip r:embed="rId4">
            <a:extLst>
              <a:ext uri="{28A0092B-C50C-407E-A947-70E740481C1C}">
                <a14:useLocalDpi xmlns:a14="http://schemas.microsoft.com/office/drawing/2010/main" val="0"/>
              </a:ext>
            </a:extLst>
          </a:blip>
          <a:stretch>
            <a:fillRect/>
          </a:stretch>
        </p:blipFill>
        <p:spPr>
          <a:xfrm>
            <a:off x="9505626" y="3060436"/>
            <a:ext cx="7639374" cy="6873173"/>
          </a:xfrm>
          <a:prstGeom prst="rect">
            <a:avLst/>
          </a:prstGeom>
        </p:spPr>
      </p:pic>
    </p:spTree>
    <p:extLst>
      <p:ext uri="{BB962C8B-B14F-4D97-AF65-F5344CB8AC3E}">
        <p14:creationId xmlns:p14="http://schemas.microsoft.com/office/powerpoint/2010/main" val="2470564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7374" y="2781300"/>
            <a:ext cx="18996504" cy="7928397"/>
            <a:chOff x="0" y="-76200"/>
            <a:chExt cx="5003195" cy="21643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8" name="TextBox 8"/>
          <p:cNvSpPr txBox="1"/>
          <p:nvPr/>
        </p:nvSpPr>
        <p:spPr>
          <a:xfrm>
            <a:off x="1066800" y="459726"/>
            <a:ext cx="15393013" cy="955583"/>
          </a:xfrm>
          <a:prstGeom prst="rect">
            <a:avLst/>
          </a:prstGeom>
        </p:spPr>
        <p:txBody>
          <a:bodyPr lIns="0" tIns="0" rIns="0" bIns="0" rtlCol="0" anchor="t">
            <a:spAutoFit/>
          </a:bodyPr>
          <a:lstStyle/>
          <a:p>
            <a:pPr>
              <a:lnSpc>
                <a:spcPts val="7331"/>
              </a:lnSpc>
            </a:pPr>
            <a:r>
              <a:rPr lang="en-US" sz="8000" dirty="0" smtClean="0">
                <a:solidFill>
                  <a:schemeClr val="bg1"/>
                </a:solidFill>
                <a:latin typeface="Montserrat" panose="020B0604020202020204" charset="0"/>
              </a:rPr>
              <a:t>Database Creation</a:t>
            </a:r>
            <a:endParaRPr lang="en-US" sz="7799" dirty="0">
              <a:solidFill>
                <a:schemeClr val="bg1"/>
              </a:solidFill>
              <a:latin typeface="Montserrat" panose="020B0604020202020204" charset="0"/>
            </a:endParaRPr>
          </a:p>
        </p:txBody>
      </p:sp>
      <p:sp>
        <p:nvSpPr>
          <p:cNvPr id="9" name="TextBox 9"/>
          <p:cNvSpPr txBox="1"/>
          <p:nvPr/>
        </p:nvSpPr>
        <p:spPr>
          <a:xfrm>
            <a:off x="388450" y="9227903"/>
            <a:ext cx="3095478" cy="705706"/>
          </a:xfrm>
          <a:prstGeom prst="rect">
            <a:avLst/>
          </a:prstGeom>
        </p:spPr>
        <p:txBody>
          <a:bodyPr lIns="0" tIns="0" rIns="0" bIns="0" rtlCol="0" anchor="t">
            <a:spAutoFit/>
          </a:bodyPr>
          <a:lstStyle/>
          <a:p>
            <a:pPr algn="l">
              <a:lnSpc>
                <a:spcPts val="5521"/>
              </a:lnSpc>
            </a:pPr>
            <a:r>
              <a:rPr lang="fr-FR" sz="5577" dirty="0">
                <a:solidFill>
                  <a:srgbClr val="FFFFFF"/>
                </a:solidFill>
                <a:latin typeface="Montserrat Bold"/>
              </a:rPr>
              <a:t>5</a:t>
            </a:r>
            <a:endParaRPr lang="en-US" sz="5577" dirty="0">
              <a:solidFill>
                <a:srgbClr val="FFFFFF"/>
              </a:solidFill>
              <a:latin typeface="Montserrat Bold"/>
            </a:endParaRPr>
          </a:p>
        </p:txBody>
      </p:sp>
      <p:pic>
        <p:nvPicPr>
          <p:cNvPr id="11" name="Image 10"/>
          <p:cNvPicPr/>
          <p:nvPr/>
        </p:nvPicPr>
        <p:blipFill>
          <a:blip r:embed="rId4">
            <a:extLst>
              <a:ext uri="{28A0092B-C50C-407E-A947-70E740481C1C}">
                <a14:useLocalDpi xmlns:a14="http://schemas.microsoft.com/office/drawing/2010/main" val="0"/>
              </a:ext>
            </a:extLst>
          </a:blip>
          <a:stretch>
            <a:fillRect/>
          </a:stretch>
        </p:blipFill>
        <p:spPr>
          <a:xfrm>
            <a:off x="497523" y="1968409"/>
            <a:ext cx="17238726" cy="7259493"/>
          </a:xfrm>
          <a:prstGeom prst="rect">
            <a:avLst/>
          </a:prstGeom>
        </p:spPr>
      </p:pic>
    </p:spTree>
    <p:extLst>
      <p:ext uri="{BB962C8B-B14F-4D97-AF65-F5344CB8AC3E}">
        <p14:creationId xmlns:p14="http://schemas.microsoft.com/office/powerpoint/2010/main" val="2018897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333" b="-18333"/>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0000">
                    <a:alpha val="78000"/>
                  </a:srgbClr>
                </a:gs>
                <a:gs pos="100000">
                  <a:srgbClr val="3533CD">
                    <a:alpha val="78000"/>
                  </a:srgbClr>
                </a:gs>
              </a:gsLst>
              <a:lin ang="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TextBox 8"/>
          <p:cNvSpPr txBox="1"/>
          <p:nvPr/>
        </p:nvSpPr>
        <p:spPr>
          <a:xfrm>
            <a:off x="1028700" y="1219200"/>
            <a:ext cx="15393013" cy="990976"/>
          </a:xfrm>
          <a:prstGeom prst="rect">
            <a:avLst/>
          </a:prstGeom>
        </p:spPr>
        <p:txBody>
          <a:bodyPr lIns="0" tIns="0" rIns="0" bIns="0" rtlCol="0" anchor="t">
            <a:spAutoFit/>
          </a:bodyPr>
          <a:lstStyle/>
          <a:p>
            <a:pPr algn="l">
              <a:lnSpc>
                <a:spcPts val="7331"/>
              </a:lnSpc>
            </a:pPr>
            <a:r>
              <a:rPr lang="en-US" sz="7799">
                <a:solidFill>
                  <a:srgbClr val="FFFFFF"/>
                </a:solidFill>
                <a:latin typeface="Montserrat Bold"/>
              </a:rPr>
              <a:t>CONCLUSION</a:t>
            </a:r>
          </a:p>
        </p:txBody>
      </p:sp>
      <p:sp>
        <p:nvSpPr>
          <p:cNvPr id="9" name="TextBox 9"/>
          <p:cNvSpPr txBox="1"/>
          <p:nvPr/>
        </p:nvSpPr>
        <p:spPr>
          <a:xfrm>
            <a:off x="388450" y="9227903"/>
            <a:ext cx="3095478" cy="705706"/>
          </a:xfrm>
          <a:prstGeom prst="rect">
            <a:avLst/>
          </a:prstGeom>
        </p:spPr>
        <p:txBody>
          <a:bodyPr lIns="0" tIns="0" rIns="0" bIns="0" rtlCol="0" anchor="t">
            <a:spAutoFit/>
          </a:bodyPr>
          <a:lstStyle/>
          <a:p>
            <a:pPr algn="l">
              <a:lnSpc>
                <a:spcPts val="5521"/>
              </a:lnSpc>
            </a:pPr>
            <a:r>
              <a:rPr lang="fr-FR" sz="5577" dirty="0" smtClean="0">
                <a:solidFill>
                  <a:srgbClr val="FFFFFF"/>
                </a:solidFill>
                <a:latin typeface="Montserrat Bold"/>
              </a:rPr>
              <a:t>16</a:t>
            </a:r>
            <a:endParaRPr lang="en-US" sz="5577" dirty="0">
              <a:solidFill>
                <a:srgbClr val="FFFFFF"/>
              </a:solidFill>
              <a:latin typeface="Montserrat Bold"/>
            </a:endParaRPr>
          </a:p>
        </p:txBody>
      </p:sp>
      <p:sp>
        <p:nvSpPr>
          <p:cNvPr id="10" name="TextBox 10"/>
          <p:cNvSpPr txBox="1"/>
          <p:nvPr/>
        </p:nvSpPr>
        <p:spPr>
          <a:xfrm>
            <a:off x="1028696" y="2210176"/>
            <a:ext cx="16707551" cy="5170646"/>
          </a:xfrm>
          <a:prstGeom prst="rect">
            <a:avLst/>
          </a:prstGeom>
        </p:spPr>
        <p:txBody>
          <a:bodyPr wrap="square" lIns="0" tIns="0" rIns="0" bIns="0" rtlCol="0" anchor="t">
            <a:spAutoFit/>
          </a:bodyPr>
          <a:lstStyle/>
          <a:p>
            <a:r>
              <a:rPr lang="en-US" sz="4800" dirty="0" smtClean="0">
                <a:solidFill>
                  <a:schemeClr val="bg1"/>
                </a:solidFill>
                <a:latin typeface="Montserrat" panose="020B0604020202020204" charset="0"/>
              </a:rPr>
              <a:t>The database </a:t>
            </a:r>
            <a:r>
              <a:rPr lang="en-US" sz="4800" dirty="0">
                <a:solidFill>
                  <a:schemeClr val="bg1"/>
                </a:solidFill>
                <a:latin typeface="Montserrat" panose="020B0604020202020204" charset="0"/>
              </a:rPr>
              <a:t>design and implementation for a disaster management mobile application form the backbone of a resilient and effective system. By prioritizing data integrity, scalability, security, and user accessibility, the database supports the critical mission of saving lives and mitigating the impact of disasters. </a:t>
            </a:r>
            <a:endParaRPr lang="en-US" sz="4800" dirty="0">
              <a:solidFill>
                <a:schemeClr val="bg1"/>
              </a:solidFill>
              <a:latin typeface="Montserrat" panose="020B060402020202020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752600" y="4930349"/>
            <a:ext cx="15393013" cy="949234"/>
          </a:xfrm>
          <a:prstGeom prst="rect">
            <a:avLst/>
          </a:prstGeom>
        </p:spPr>
        <p:txBody>
          <a:bodyPr lIns="0" tIns="0" rIns="0" bIns="0" rtlCol="0" anchor="t">
            <a:spAutoFit/>
          </a:bodyPr>
          <a:lstStyle/>
          <a:p>
            <a:pPr algn="ctr">
              <a:lnSpc>
                <a:spcPts val="7331"/>
              </a:lnSpc>
            </a:pPr>
            <a:r>
              <a:rPr lang="en-US" sz="7799" dirty="0" smtClean="0">
                <a:solidFill>
                  <a:srgbClr val="FFFFFF"/>
                </a:solidFill>
                <a:latin typeface="Montserrat Bold"/>
              </a:rPr>
              <a:t>Thank you</a:t>
            </a:r>
            <a:endParaRPr lang="en-US" sz="7799" dirty="0">
              <a:solidFill>
                <a:srgbClr val="FFFFFF"/>
              </a:solidFill>
              <a:latin typeface="Montserrat Bold"/>
            </a:endParaRPr>
          </a:p>
        </p:txBody>
      </p:sp>
      <p:sp>
        <p:nvSpPr>
          <p:cNvPr id="3" name="Freeform 3"/>
          <p:cNvSpPr/>
          <p:nvPr/>
        </p:nvSpPr>
        <p:spPr>
          <a:xfrm>
            <a:off x="1447493" y="4635419"/>
            <a:ext cx="1333240" cy="1539094"/>
          </a:xfrm>
          <a:custGeom>
            <a:avLst/>
            <a:gdLst/>
            <a:ahLst/>
            <a:cxnLst/>
            <a:rect l="l" t="t" r="r" b="b"/>
            <a:pathLst>
              <a:path w="1333240" h="1539094">
                <a:moveTo>
                  <a:pt x="0" y="0"/>
                </a:moveTo>
                <a:lnTo>
                  <a:pt x="1333240" y="0"/>
                </a:lnTo>
                <a:lnTo>
                  <a:pt x="1333240" y="1539094"/>
                </a:lnTo>
                <a:lnTo>
                  <a:pt x="0" y="153909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333" b="-18333"/>
            </a:stretch>
          </a:blipFill>
        </p:spPr>
      </p:sp>
      <p:sp>
        <p:nvSpPr>
          <p:cNvPr id="3" name="Freeform 3"/>
          <p:cNvSpPr/>
          <p:nvPr/>
        </p:nvSpPr>
        <p:spPr>
          <a:xfrm>
            <a:off x="16782351" y="437962"/>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0" y="-84112"/>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0000">
                    <a:alpha val="78000"/>
                  </a:srgbClr>
                </a:gs>
                <a:gs pos="100000">
                  <a:srgbClr val="3533CD">
                    <a:alpha val="78000"/>
                  </a:srgbClr>
                </a:gs>
              </a:gsLst>
              <a:lin ang="0"/>
            </a:gradFill>
          </p:spPr>
        </p:sp>
        <p:sp>
          <p:nvSpPr>
            <p:cNvPr id="6" name="TextBox 6"/>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28700" y="1219200"/>
            <a:ext cx="15393013" cy="949234"/>
          </a:xfrm>
          <a:prstGeom prst="rect">
            <a:avLst/>
          </a:prstGeom>
        </p:spPr>
        <p:txBody>
          <a:bodyPr lIns="0" tIns="0" rIns="0" bIns="0" rtlCol="0" anchor="t">
            <a:spAutoFit/>
          </a:bodyPr>
          <a:lstStyle/>
          <a:p>
            <a:pPr algn="l">
              <a:lnSpc>
                <a:spcPts val="7331"/>
              </a:lnSpc>
            </a:pPr>
            <a:r>
              <a:rPr lang="en-US" sz="7799" dirty="0" smtClean="0">
                <a:solidFill>
                  <a:srgbClr val="FFFFFF"/>
                </a:solidFill>
                <a:latin typeface="Montserrat Bold"/>
              </a:rPr>
              <a:t>Content</a:t>
            </a:r>
            <a:endParaRPr lang="en-US" sz="7799" dirty="0">
              <a:solidFill>
                <a:srgbClr val="FFFFFF"/>
              </a:solidFill>
              <a:latin typeface="Montserrat Bold"/>
            </a:endParaRPr>
          </a:p>
        </p:txBody>
      </p:sp>
      <p:sp>
        <p:nvSpPr>
          <p:cNvPr id="14" name="TextBox 14"/>
          <p:cNvSpPr txBox="1"/>
          <p:nvPr/>
        </p:nvSpPr>
        <p:spPr>
          <a:xfrm>
            <a:off x="4419600" y="3145513"/>
            <a:ext cx="2492303" cy="359457"/>
          </a:xfrm>
          <a:prstGeom prst="rect">
            <a:avLst/>
          </a:prstGeom>
        </p:spPr>
        <p:txBody>
          <a:bodyPr wrap="square" lIns="0" tIns="0" rIns="0" bIns="0" rtlCol="0" anchor="t">
            <a:spAutoFit/>
          </a:bodyPr>
          <a:lstStyle/>
          <a:p>
            <a:pPr algn="l">
              <a:lnSpc>
                <a:spcPts val="2817"/>
              </a:lnSpc>
            </a:pPr>
            <a:r>
              <a:rPr lang="en-US" sz="2845" dirty="0" smtClean="0">
                <a:solidFill>
                  <a:srgbClr val="FFFFFF"/>
                </a:solidFill>
                <a:latin typeface="Montserrat Bold"/>
              </a:rPr>
              <a:t>Introduction</a:t>
            </a:r>
            <a:endParaRPr lang="en-US" sz="2845" dirty="0">
              <a:solidFill>
                <a:srgbClr val="FFFFFF"/>
              </a:solidFill>
              <a:latin typeface="Montserrat Bold"/>
            </a:endParaRPr>
          </a:p>
        </p:txBody>
      </p:sp>
      <p:sp>
        <p:nvSpPr>
          <p:cNvPr id="15" name="TextBox 15"/>
          <p:cNvSpPr txBox="1"/>
          <p:nvPr/>
        </p:nvSpPr>
        <p:spPr>
          <a:xfrm>
            <a:off x="7239000" y="3098236"/>
            <a:ext cx="2537357" cy="751782"/>
          </a:xfrm>
          <a:prstGeom prst="rect">
            <a:avLst/>
          </a:prstGeom>
        </p:spPr>
        <p:txBody>
          <a:bodyPr lIns="0" tIns="0" rIns="0" bIns="0" rtlCol="0" anchor="t">
            <a:spAutoFit/>
          </a:bodyPr>
          <a:lstStyle/>
          <a:p>
            <a:pPr algn="l">
              <a:lnSpc>
                <a:spcPts val="5610"/>
              </a:lnSpc>
            </a:pPr>
            <a:r>
              <a:rPr lang="en-US" sz="5667" dirty="0">
                <a:solidFill>
                  <a:srgbClr val="FFFFFF"/>
                </a:solidFill>
                <a:latin typeface="Montserrat Bold"/>
              </a:rPr>
              <a:t>01</a:t>
            </a:r>
          </a:p>
        </p:txBody>
      </p:sp>
      <p:sp>
        <p:nvSpPr>
          <p:cNvPr id="16" name="TextBox 16"/>
          <p:cNvSpPr txBox="1"/>
          <p:nvPr/>
        </p:nvSpPr>
        <p:spPr>
          <a:xfrm>
            <a:off x="3981632" y="4222704"/>
            <a:ext cx="3077812" cy="718145"/>
          </a:xfrm>
          <a:prstGeom prst="rect">
            <a:avLst/>
          </a:prstGeom>
        </p:spPr>
        <p:txBody>
          <a:bodyPr wrap="square" lIns="0" tIns="0" rIns="0" bIns="0" rtlCol="0" anchor="t">
            <a:spAutoFit/>
          </a:bodyPr>
          <a:lstStyle/>
          <a:p>
            <a:pPr algn="l">
              <a:lnSpc>
                <a:spcPts val="2817"/>
              </a:lnSpc>
            </a:pPr>
            <a:r>
              <a:rPr lang="en-US" sz="2845" dirty="0" smtClean="0">
                <a:solidFill>
                  <a:srgbClr val="FFFFFF"/>
                </a:solidFill>
                <a:latin typeface="Montserrat Bold"/>
              </a:rPr>
              <a:t>Database Design Process</a:t>
            </a:r>
            <a:endParaRPr lang="en-US" sz="2845" dirty="0">
              <a:solidFill>
                <a:srgbClr val="FFFFFF"/>
              </a:solidFill>
              <a:latin typeface="Montserrat Bold"/>
            </a:endParaRPr>
          </a:p>
        </p:txBody>
      </p:sp>
      <p:sp>
        <p:nvSpPr>
          <p:cNvPr id="17" name="TextBox 17"/>
          <p:cNvSpPr txBox="1"/>
          <p:nvPr/>
        </p:nvSpPr>
        <p:spPr>
          <a:xfrm>
            <a:off x="9776357" y="3036221"/>
            <a:ext cx="2537357" cy="751782"/>
          </a:xfrm>
          <a:prstGeom prst="rect">
            <a:avLst/>
          </a:prstGeom>
        </p:spPr>
        <p:txBody>
          <a:bodyPr lIns="0" tIns="0" rIns="0" bIns="0" rtlCol="0" anchor="t">
            <a:spAutoFit/>
          </a:bodyPr>
          <a:lstStyle/>
          <a:p>
            <a:pPr algn="l">
              <a:lnSpc>
                <a:spcPts val="5610"/>
              </a:lnSpc>
            </a:pPr>
            <a:r>
              <a:rPr lang="en-US" sz="5667" dirty="0">
                <a:solidFill>
                  <a:srgbClr val="FFFFFF"/>
                </a:solidFill>
                <a:latin typeface="Montserrat Bold"/>
              </a:rPr>
              <a:t>02</a:t>
            </a:r>
          </a:p>
        </p:txBody>
      </p:sp>
      <p:sp>
        <p:nvSpPr>
          <p:cNvPr id="19" name="TextBox 19"/>
          <p:cNvSpPr txBox="1"/>
          <p:nvPr/>
        </p:nvSpPr>
        <p:spPr>
          <a:xfrm>
            <a:off x="7239000" y="4290259"/>
            <a:ext cx="2537357" cy="751782"/>
          </a:xfrm>
          <a:prstGeom prst="rect">
            <a:avLst/>
          </a:prstGeom>
        </p:spPr>
        <p:txBody>
          <a:bodyPr lIns="0" tIns="0" rIns="0" bIns="0" rtlCol="0" anchor="t">
            <a:spAutoFit/>
          </a:bodyPr>
          <a:lstStyle/>
          <a:p>
            <a:pPr algn="l">
              <a:lnSpc>
                <a:spcPts val="5610"/>
              </a:lnSpc>
            </a:pPr>
            <a:r>
              <a:rPr lang="en-US" sz="5667" dirty="0">
                <a:solidFill>
                  <a:srgbClr val="FFFFFF"/>
                </a:solidFill>
                <a:latin typeface="Montserrat Bold"/>
              </a:rPr>
              <a:t>03</a:t>
            </a:r>
          </a:p>
        </p:txBody>
      </p:sp>
      <p:sp>
        <p:nvSpPr>
          <p:cNvPr id="22" name="TextBox 22"/>
          <p:cNvSpPr txBox="1"/>
          <p:nvPr/>
        </p:nvSpPr>
        <p:spPr>
          <a:xfrm>
            <a:off x="11203938" y="3102950"/>
            <a:ext cx="3119120" cy="718530"/>
          </a:xfrm>
          <a:prstGeom prst="rect">
            <a:avLst/>
          </a:prstGeom>
        </p:spPr>
        <p:txBody>
          <a:bodyPr wrap="square" lIns="0" tIns="0" rIns="0" bIns="0" rtlCol="0" anchor="t">
            <a:spAutoFit/>
          </a:bodyPr>
          <a:lstStyle/>
          <a:p>
            <a:pPr algn="l">
              <a:lnSpc>
                <a:spcPts val="2817"/>
              </a:lnSpc>
            </a:pPr>
            <a:r>
              <a:rPr lang="en-US" sz="2845" dirty="0" smtClean="0">
                <a:solidFill>
                  <a:srgbClr val="FFFFFF"/>
                </a:solidFill>
                <a:latin typeface="Montserrat Bold"/>
              </a:rPr>
              <a:t>Characteristics of NoSQL</a:t>
            </a:r>
            <a:endParaRPr lang="en-US" sz="2845" dirty="0">
              <a:solidFill>
                <a:srgbClr val="FFFFFF"/>
              </a:solidFill>
              <a:latin typeface="Montserrat Bold"/>
            </a:endParaRPr>
          </a:p>
        </p:txBody>
      </p:sp>
      <p:sp>
        <p:nvSpPr>
          <p:cNvPr id="23" name="TextBox 23"/>
          <p:cNvSpPr txBox="1"/>
          <p:nvPr/>
        </p:nvSpPr>
        <p:spPr>
          <a:xfrm>
            <a:off x="9776357" y="4222864"/>
            <a:ext cx="2537357" cy="718210"/>
          </a:xfrm>
          <a:prstGeom prst="rect">
            <a:avLst/>
          </a:prstGeom>
        </p:spPr>
        <p:txBody>
          <a:bodyPr lIns="0" tIns="0" rIns="0" bIns="0" rtlCol="0" anchor="t">
            <a:spAutoFit/>
          </a:bodyPr>
          <a:lstStyle/>
          <a:p>
            <a:pPr algn="l">
              <a:lnSpc>
                <a:spcPts val="5610"/>
              </a:lnSpc>
            </a:pPr>
            <a:r>
              <a:rPr lang="en-US" sz="5667" dirty="0" smtClean="0">
                <a:solidFill>
                  <a:srgbClr val="FFFFFF"/>
                </a:solidFill>
                <a:latin typeface="Montserrat Bold"/>
              </a:rPr>
              <a:t>04 </a:t>
            </a:r>
            <a:endParaRPr lang="en-US" sz="5667" dirty="0">
              <a:solidFill>
                <a:srgbClr val="FFFFFF"/>
              </a:solidFill>
              <a:latin typeface="Montserrat Bold"/>
            </a:endParaRPr>
          </a:p>
        </p:txBody>
      </p:sp>
      <p:sp>
        <p:nvSpPr>
          <p:cNvPr id="24" name="TextBox 24"/>
          <p:cNvSpPr txBox="1"/>
          <p:nvPr/>
        </p:nvSpPr>
        <p:spPr>
          <a:xfrm>
            <a:off x="11267725" y="5432687"/>
            <a:ext cx="3119120" cy="359457"/>
          </a:xfrm>
          <a:prstGeom prst="rect">
            <a:avLst/>
          </a:prstGeom>
        </p:spPr>
        <p:txBody>
          <a:bodyPr lIns="0" tIns="0" rIns="0" bIns="0" rtlCol="0" anchor="t">
            <a:spAutoFit/>
          </a:bodyPr>
          <a:lstStyle/>
          <a:p>
            <a:pPr algn="l">
              <a:lnSpc>
                <a:spcPts val="2817"/>
              </a:lnSpc>
            </a:pPr>
            <a:r>
              <a:rPr lang="en-US" sz="2845" dirty="0" smtClean="0">
                <a:solidFill>
                  <a:srgbClr val="FFFFFF"/>
                </a:solidFill>
                <a:latin typeface="Montserrat Bold"/>
              </a:rPr>
              <a:t>Conclusion</a:t>
            </a:r>
            <a:endParaRPr lang="en-US" sz="2845" dirty="0">
              <a:solidFill>
                <a:srgbClr val="FFFFFF"/>
              </a:solidFill>
              <a:latin typeface="Montserrat Bold"/>
            </a:endParaRPr>
          </a:p>
        </p:txBody>
      </p:sp>
      <p:sp>
        <p:nvSpPr>
          <p:cNvPr id="25" name="TextBox 25"/>
          <p:cNvSpPr txBox="1"/>
          <p:nvPr/>
        </p:nvSpPr>
        <p:spPr>
          <a:xfrm>
            <a:off x="7266709" y="5482282"/>
            <a:ext cx="2537357" cy="718210"/>
          </a:xfrm>
          <a:prstGeom prst="rect">
            <a:avLst/>
          </a:prstGeom>
        </p:spPr>
        <p:txBody>
          <a:bodyPr lIns="0" tIns="0" rIns="0" bIns="0" rtlCol="0" anchor="t">
            <a:spAutoFit/>
          </a:bodyPr>
          <a:lstStyle/>
          <a:p>
            <a:pPr algn="l">
              <a:lnSpc>
                <a:spcPts val="5610"/>
              </a:lnSpc>
            </a:pPr>
            <a:r>
              <a:rPr lang="en-US" sz="5667" dirty="0" smtClean="0">
                <a:solidFill>
                  <a:srgbClr val="FFFFFF"/>
                </a:solidFill>
                <a:latin typeface="Montserrat Bold"/>
              </a:rPr>
              <a:t>05</a:t>
            </a:r>
            <a:endParaRPr lang="en-US" sz="5667" dirty="0">
              <a:solidFill>
                <a:srgbClr val="FFFFFF"/>
              </a:solidFill>
              <a:latin typeface="Montserrat Bold"/>
            </a:endParaRPr>
          </a:p>
        </p:txBody>
      </p:sp>
      <p:sp>
        <p:nvSpPr>
          <p:cNvPr id="27" name="TextBox 27"/>
          <p:cNvSpPr txBox="1"/>
          <p:nvPr/>
        </p:nvSpPr>
        <p:spPr>
          <a:xfrm>
            <a:off x="9804066" y="5475935"/>
            <a:ext cx="2537357" cy="718210"/>
          </a:xfrm>
          <a:prstGeom prst="rect">
            <a:avLst/>
          </a:prstGeom>
        </p:spPr>
        <p:txBody>
          <a:bodyPr lIns="0" tIns="0" rIns="0" bIns="0" rtlCol="0" anchor="t">
            <a:spAutoFit/>
          </a:bodyPr>
          <a:lstStyle/>
          <a:p>
            <a:pPr algn="l">
              <a:lnSpc>
                <a:spcPts val="5610"/>
              </a:lnSpc>
            </a:pPr>
            <a:r>
              <a:rPr lang="en-US" sz="5667" dirty="0" smtClean="0">
                <a:solidFill>
                  <a:srgbClr val="FFFFFF"/>
                </a:solidFill>
                <a:latin typeface="Montserrat Bold"/>
              </a:rPr>
              <a:t>06</a:t>
            </a:r>
            <a:endParaRPr lang="en-US" sz="5667" dirty="0">
              <a:solidFill>
                <a:srgbClr val="FFFFFF"/>
              </a:solidFill>
              <a:latin typeface="Montserrat Bold"/>
            </a:endParaRPr>
          </a:p>
        </p:txBody>
      </p:sp>
      <p:sp>
        <p:nvSpPr>
          <p:cNvPr id="41" name="Rectangle 40"/>
          <p:cNvSpPr/>
          <p:nvPr/>
        </p:nvSpPr>
        <p:spPr>
          <a:xfrm>
            <a:off x="11203938" y="4249575"/>
            <a:ext cx="2464136" cy="451983"/>
          </a:xfrm>
          <a:prstGeom prst="rect">
            <a:avLst/>
          </a:prstGeom>
        </p:spPr>
        <p:txBody>
          <a:bodyPr wrap="none">
            <a:spAutoFit/>
          </a:bodyPr>
          <a:lstStyle/>
          <a:p>
            <a:pPr>
              <a:lnSpc>
                <a:spcPts val="2817"/>
              </a:lnSpc>
            </a:pPr>
            <a:r>
              <a:rPr lang="en-US" sz="2850" dirty="0" smtClean="0">
                <a:solidFill>
                  <a:srgbClr val="FFFFFF"/>
                </a:solidFill>
                <a:latin typeface="Montserrat Bold"/>
              </a:rPr>
              <a:t>ER Diagram</a:t>
            </a:r>
            <a:endParaRPr lang="en-US" sz="2850" dirty="0">
              <a:solidFill>
                <a:srgbClr val="FFFFFF"/>
              </a:solidFill>
              <a:latin typeface="Montserrat Bold"/>
            </a:endParaRPr>
          </a:p>
        </p:txBody>
      </p:sp>
      <p:sp>
        <p:nvSpPr>
          <p:cNvPr id="8" name="Rectangle 7"/>
          <p:cNvSpPr/>
          <p:nvPr/>
        </p:nvSpPr>
        <p:spPr>
          <a:xfrm>
            <a:off x="3365558" y="5590124"/>
            <a:ext cx="3351466" cy="451406"/>
          </a:xfrm>
          <a:prstGeom prst="rect">
            <a:avLst/>
          </a:prstGeom>
        </p:spPr>
        <p:txBody>
          <a:bodyPr wrap="square">
            <a:spAutoFit/>
          </a:bodyPr>
          <a:lstStyle/>
          <a:p>
            <a:pPr>
              <a:lnSpc>
                <a:spcPts val="2817"/>
              </a:lnSpc>
            </a:pPr>
            <a:r>
              <a:rPr lang="en-US" sz="2850" dirty="0" smtClean="0">
                <a:solidFill>
                  <a:srgbClr val="FFFFFF"/>
                </a:solidFill>
                <a:latin typeface="Montserrat Bold"/>
              </a:rPr>
              <a:t>Implementation</a:t>
            </a:r>
            <a:endParaRPr lang="en-US" sz="2850" dirty="0">
              <a:solidFill>
                <a:srgbClr val="FFFFFF"/>
              </a:solidFill>
              <a:latin typeface="Montserrat 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0" y="3391762"/>
            <a:ext cx="18996504" cy="7928397"/>
            <a:chOff x="0" y="0"/>
            <a:chExt cx="5003195" cy="20881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7" name="TextBox 7"/>
          <p:cNvSpPr txBox="1"/>
          <p:nvPr/>
        </p:nvSpPr>
        <p:spPr>
          <a:xfrm>
            <a:off x="1028700" y="3646237"/>
            <a:ext cx="16268700" cy="4431983"/>
          </a:xfrm>
          <a:prstGeom prst="rect">
            <a:avLst/>
          </a:prstGeom>
        </p:spPr>
        <p:txBody>
          <a:bodyPr wrap="square" lIns="0" tIns="0" rIns="0" bIns="0" rtlCol="0" anchor="t">
            <a:spAutoFit/>
          </a:bodyPr>
          <a:lstStyle/>
          <a:p>
            <a:r>
              <a:rPr lang="en-US" sz="4800" dirty="0">
                <a:solidFill>
                  <a:schemeClr val="bg1"/>
                </a:solidFill>
                <a:latin typeface="Montserrat" panose="020B0604020202020204" charset="0"/>
              </a:rPr>
              <a:t>Databases are foundational to most modern applications, enabling efficient storage, retrieval, and management of data. A well-designed database not only ensures data integrity and performance but also simplifies application development and maintenance.</a:t>
            </a:r>
            <a:endParaRPr lang="en-US" sz="4800" dirty="0">
              <a:solidFill>
                <a:schemeClr val="bg1"/>
              </a:solidFill>
              <a:latin typeface="Montserrat" panose="020B0604020202020204" charset="0"/>
            </a:endParaRPr>
          </a:p>
        </p:txBody>
      </p:sp>
      <p:sp>
        <p:nvSpPr>
          <p:cNvPr id="8" name="TextBox 8"/>
          <p:cNvSpPr txBox="1"/>
          <p:nvPr/>
        </p:nvSpPr>
        <p:spPr>
          <a:xfrm>
            <a:off x="1028700" y="1219200"/>
            <a:ext cx="15393013" cy="949234"/>
          </a:xfrm>
          <a:prstGeom prst="rect">
            <a:avLst/>
          </a:prstGeom>
        </p:spPr>
        <p:txBody>
          <a:bodyPr lIns="0" tIns="0" rIns="0" bIns="0" rtlCol="0" anchor="t">
            <a:spAutoFit/>
          </a:bodyPr>
          <a:lstStyle/>
          <a:p>
            <a:pPr algn="l">
              <a:lnSpc>
                <a:spcPts val="7331"/>
              </a:lnSpc>
            </a:pPr>
            <a:r>
              <a:rPr lang="en-US" sz="7799" dirty="0" smtClean="0">
                <a:solidFill>
                  <a:srgbClr val="FFFFFF"/>
                </a:solidFill>
                <a:latin typeface="Montserrat Bold"/>
              </a:rPr>
              <a:t>Introduction</a:t>
            </a:r>
            <a:endParaRPr lang="en-US" sz="7799" dirty="0">
              <a:solidFill>
                <a:srgbClr val="FFFFFF"/>
              </a:solidFill>
              <a:latin typeface="Montserrat Bold"/>
            </a:endParaRPr>
          </a:p>
        </p:txBody>
      </p:sp>
      <p:sp>
        <p:nvSpPr>
          <p:cNvPr id="9" name="TextBox 9"/>
          <p:cNvSpPr txBox="1"/>
          <p:nvPr/>
        </p:nvSpPr>
        <p:spPr>
          <a:xfrm>
            <a:off x="388450" y="9227903"/>
            <a:ext cx="3095478" cy="748817"/>
          </a:xfrm>
          <a:prstGeom prst="rect">
            <a:avLst/>
          </a:prstGeom>
        </p:spPr>
        <p:txBody>
          <a:bodyPr lIns="0" tIns="0" rIns="0" bIns="0" rtlCol="0" anchor="t">
            <a:spAutoFit/>
          </a:bodyPr>
          <a:lstStyle/>
          <a:p>
            <a:pPr algn="l">
              <a:lnSpc>
                <a:spcPts val="5521"/>
              </a:lnSpc>
            </a:pPr>
            <a:r>
              <a:rPr lang="en-US" sz="5577">
                <a:solidFill>
                  <a:srgbClr val="FFFFFF"/>
                </a:solidFill>
                <a:latin typeface="Montserrat Bold"/>
              </a:rPr>
              <a:t>1</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0" y="3391762"/>
            <a:ext cx="18996504" cy="7928397"/>
            <a:chOff x="0" y="0"/>
            <a:chExt cx="5003195" cy="20881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7" name="TextBox 7"/>
          <p:cNvSpPr txBox="1"/>
          <p:nvPr/>
        </p:nvSpPr>
        <p:spPr>
          <a:xfrm>
            <a:off x="1028700" y="3579120"/>
            <a:ext cx="16268700" cy="5909310"/>
          </a:xfrm>
          <a:prstGeom prst="rect">
            <a:avLst/>
          </a:prstGeom>
        </p:spPr>
        <p:txBody>
          <a:bodyPr wrap="square" lIns="0" tIns="0" rIns="0" bIns="0" rtlCol="0" anchor="t">
            <a:spAutoFit/>
          </a:bodyPr>
          <a:lstStyle/>
          <a:p>
            <a:r>
              <a:rPr lang="en-US" sz="4800" dirty="0">
                <a:solidFill>
                  <a:schemeClr val="bg1"/>
                </a:solidFill>
                <a:latin typeface="Montserrat" panose="020B0604020202020204" charset="0"/>
              </a:rPr>
              <a:t>A database is an organized collection of structured information, typically stored electronically in a computer </a:t>
            </a:r>
            <a:r>
              <a:rPr lang="en-US" sz="4800" dirty="0" smtClean="0">
                <a:solidFill>
                  <a:schemeClr val="bg1"/>
                </a:solidFill>
                <a:latin typeface="Montserrat" panose="020B0604020202020204" charset="0"/>
              </a:rPr>
              <a:t>system.</a:t>
            </a:r>
          </a:p>
          <a:p>
            <a:r>
              <a:rPr lang="en-US" sz="4800" dirty="0">
                <a:solidFill>
                  <a:schemeClr val="bg1"/>
                </a:solidFill>
                <a:latin typeface="Montserrat" panose="020B0604020202020204" charset="0"/>
              </a:rPr>
              <a:t>For our disaster management mobile application, we used NoSQL database is suitable for use in disaster management mobile applications due to several of its characteristics that aligns well with the unique requirements and challenges of our </a:t>
            </a:r>
            <a:r>
              <a:rPr lang="en-US" sz="4800" dirty="0" smtClean="0">
                <a:solidFill>
                  <a:schemeClr val="bg1"/>
                </a:solidFill>
                <a:latin typeface="Montserrat" panose="020B0604020202020204" charset="0"/>
              </a:rPr>
              <a:t>application</a:t>
            </a:r>
            <a:endParaRPr lang="en-US" sz="4800" dirty="0">
              <a:solidFill>
                <a:schemeClr val="bg1"/>
              </a:solidFill>
              <a:latin typeface="Montserrat" panose="020B0604020202020204" charset="0"/>
            </a:endParaRPr>
          </a:p>
        </p:txBody>
      </p:sp>
      <p:sp>
        <p:nvSpPr>
          <p:cNvPr id="8" name="TextBox 8"/>
          <p:cNvSpPr txBox="1"/>
          <p:nvPr/>
        </p:nvSpPr>
        <p:spPr>
          <a:xfrm>
            <a:off x="1028700" y="1219200"/>
            <a:ext cx="15393013" cy="949234"/>
          </a:xfrm>
          <a:prstGeom prst="rect">
            <a:avLst/>
          </a:prstGeom>
        </p:spPr>
        <p:txBody>
          <a:bodyPr lIns="0" tIns="0" rIns="0" bIns="0" rtlCol="0" anchor="t">
            <a:spAutoFit/>
          </a:bodyPr>
          <a:lstStyle/>
          <a:p>
            <a:pPr algn="l">
              <a:lnSpc>
                <a:spcPts val="7331"/>
              </a:lnSpc>
            </a:pPr>
            <a:r>
              <a:rPr lang="en-US" sz="7799" dirty="0" smtClean="0">
                <a:solidFill>
                  <a:srgbClr val="FFFFFF"/>
                </a:solidFill>
                <a:latin typeface="Montserrat Bold"/>
              </a:rPr>
              <a:t>What is a database?</a:t>
            </a:r>
            <a:endParaRPr lang="en-US" sz="7799" dirty="0">
              <a:solidFill>
                <a:srgbClr val="FFFFFF"/>
              </a:solidFill>
              <a:latin typeface="Montserrat Bold"/>
            </a:endParaRPr>
          </a:p>
        </p:txBody>
      </p:sp>
      <p:sp>
        <p:nvSpPr>
          <p:cNvPr id="9" name="TextBox 9"/>
          <p:cNvSpPr txBox="1"/>
          <p:nvPr/>
        </p:nvSpPr>
        <p:spPr>
          <a:xfrm>
            <a:off x="388450" y="9227903"/>
            <a:ext cx="3095478" cy="748817"/>
          </a:xfrm>
          <a:prstGeom prst="rect">
            <a:avLst/>
          </a:prstGeom>
        </p:spPr>
        <p:txBody>
          <a:bodyPr lIns="0" tIns="0" rIns="0" bIns="0" rtlCol="0" anchor="t">
            <a:spAutoFit/>
          </a:bodyPr>
          <a:lstStyle/>
          <a:p>
            <a:pPr algn="l">
              <a:lnSpc>
                <a:spcPts val="5521"/>
              </a:lnSpc>
            </a:pPr>
            <a:r>
              <a:rPr lang="en-US" sz="5577">
                <a:solidFill>
                  <a:srgbClr val="FFFFFF"/>
                </a:solidFill>
                <a:latin typeface="Montserrat Bold"/>
              </a:rPr>
              <a:t>1</a:t>
            </a:r>
          </a:p>
        </p:txBody>
      </p:sp>
    </p:spTree>
    <p:extLst>
      <p:ext uri="{BB962C8B-B14F-4D97-AF65-F5344CB8AC3E}">
        <p14:creationId xmlns:p14="http://schemas.microsoft.com/office/powerpoint/2010/main" val="946175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0" y="3391762"/>
            <a:ext cx="18996504" cy="7928397"/>
            <a:chOff x="0" y="0"/>
            <a:chExt cx="5003195" cy="20881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6" name="Freeform 6"/>
          <p:cNvSpPr/>
          <p:nvPr/>
        </p:nvSpPr>
        <p:spPr>
          <a:xfrm>
            <a:off x="9601716" y="3089001"/>
            <a:ext cx="2854245" cy="2843542"/>
          </a:xfrm>
          <a:custGeom>
            <a:avLst/>
            <a:gdLst/>
            <a:ahLst/>
            <a:cxnLst/>
            <a:rect l="l" t="t" r="r" b="b"/>
            <a:pathLst>
              <a:path w="2854245" h="2843542">
                <a:moveTo>
                  <a:pt x="0" y="0"/>
                </a:moveTo>
                <a:lnTo>
                  <a:pt x="2854245" y="0"/>
                </a:lnTo>
                <a:lnTo>
                  <a:pt x="2854245" y="2843541"/>
                </a:lnTo>
                <a:lnTo>
                  <a:pt x="0" y="2843541"/>
                </a:lnTo>
                <a:lnTo>
                  <a:pt x="0" y="0"/>
                </a:lnTo>
                <a:close/>
              </a:path>
            </a:pathLst>
          </a:custGeom>
          <a:blipFill>
            <a:blip r:embed="rId4"/>
            <a:stretch>
              <a:fillRect/>
            </a:stretch>
          </a:blipFill>
        </p:spPr>
      </p:sp>
      <p:sp>
        <p:nvSpPr>
          <p:cNvPr id="7" name="Freeform 7"/>
          <p:cNvSpPr/>
          <p:nvPr/>
        </p:nvSpPr>
        <p:spPr>
          <a:xfrm>
            <a:off x="12781060" y="8415377"/>
            <a:ext cx="3640653" cy="3962616"/>
          </a:xfrm>
          <a:custGeom>
            <a:avLst/>
            <a:gdLst/>
            <a:ahLst/>
            <a:cxnLst/>
            <a:rect l="l" t="t" r="r" b="b"/>
            <a:pathLst>
              <a:path w="3640653" h="3962616">
                <a:moveTo>
                  <a:pt x="0" y="0"/>
                </a:moveTo>
                <a:lnTo>
                  <a:pt x="3640653" y="0"/>
                </a:lnTo>
                <a:lnTo>
                  <a:pt x="3640653" y="3962616"/>
                </a:lnTo>
                <a:lnTo>
                  <a:pt x="0" y="3962616"/>
                </a:lnTo>
                <a:lnTo>
                  <a:pt x="0" y="0"/>
                </a:lnTo>
                <a:close/>
              </a:path>
            </a:pathLst>
          </a:custGeom>
          <a:blipFill>
            <a:blip r:embed="rId5"/>
            <a:stretch>
              <a:fillRect/>
            </a:stretch>
          </a:blipFill>
        </p:spPr>
      </p:sp>
      <p:sp>
        <p:nvSpPr>
          <p:cNvPr id="8" name="Freeform 8"/>
          <p:cNvSpPr/>
          <p:nvPr/>
        </p:nvSpPr>
        <p:spPr>
          <a:xfrm rot="3029240">
            <a:off x="13673269" y="1843598"/>
            <a:ext cx="2827435" cy="1516212"/>
          </a:xfrm>
          <a:custGeom>
            <a:avLst/>
            <a:gdLst/>
            <a:ahLst/>
            <a:cxnLst/>
            <a:rect l="l" t="t" r="r" b="b"/>
            <a:pathLst>
              <a:path w="2827435" h="1516212">
                <a:moveTo>
                  <a:pt x="0" y="0"/>
                </a:moveTo>
                <a:lnTo>
                  <a:pt x="2827435" y="0"/>
                </a:lnTo>
                <a:lnTo>
                  <a:pt x="2827435" y="1516212"/>
                </a:lnTo>
                <a:lnTo>
                  <a:pt x="0" y="1516212"/>
                </a:lnTo>
                <a:lnTo>
                  <a:pt x="0" y="0"/>
                </a:lnTo>
                <a:close/>
              </a:path>
            </a:pathLst>
          </a:custGeom>
          <a:blipFill>
            <a:blip r:embed="rId6"/>
            <a:stretch>
              <a:fillRect/>
            </a:stretch>
          </a:blipFill>
        </p:spPr>
      </p:sp>
      <p:sp>
        <p:nvSpPr>
          <p:cNvPr id="9" name="Freeform 9"/>
          <p:cNvSpPr/>
          <p:nvPr/>
        </p:nvSpPr>
        <p:spPr>
          <a:xfrm>
            <a:off x="12781060" y="3567104"/>
            <a:ext cx="3199256" cy="4730877"/>
          </a:xfrm>
          <a:custGeom>
            <a:avLst/>
            <a:gdLst/>
            <a:ahLst/>
            <a:cxnLst/>
            <a:rect l="l" t="t" r="r" b="b"/>
            <a:pathLst>
              <a:path w="3199256" h="4730877">
                <a:moveTo>
                  <a:pt x="0" y="0"/>
                </a:moveTo>
                <a:lnTo>
                  <a:pt x="3199255" y="0"/>
                </a:lnTo>
                <a:lnTo>
                  <a:pt x="3199255" y="4730877"/>
                </a:lnTo>
                <a:lnTo>
                  <a:pt x="0" y="4730877"/>
                </a:lnTo>
                <a:lnTo>
                  <a:pt x="0" y="0"/>
                </a:lnTo>
                <a:close/>
              </a:path>
            </a:pathLst>
          </a:custGeom>
          <a:blipFill>
            <a:blip r:embed="rId7"/>
            <a:stretch>
              <a:fillRect/>
            </a:stretch>
          </a:blipFill>
        </p:spPr>
      </p:sp>
      <p:sp>
        <p:nvSpPr>
          <p:cNvPr id="10" name="TextBox 10"/>
          <p:cNvSpPr txBox="1"/>
          <p:nvPr/>
        </p:nvSpPr>
        <p:spPr>
          <a:xfrm>
            <a:off x="1028700" y="4088984"/>
            <a:ext cx="9600912" cy="4616648"/>
          </a:xfrm>
          <a:prstGeom prst="rect">
            <a:avLst/>
          </a:prstGeom>
        </p:spPr>
        <p:txBody>
          <a:bodyPr lIns="0" tIns="0" rIns="0" bIns="0" rtlCol="0" anchor="t">
            <a:spAutoFit/>
          </a:bodyPr>
          <a:lstStyle/>
          <a:p>
            <a:pPr marL="928366" lvl="1" indent="-464183" algn="l">
              <a:lnSpc>
                <a:spcPts val="6019"/>
              </a:lnSpc>
              <a:buFont typeface="Arial"/>
              <a:buChar char="•"/>
            </a:pPr>
            <a:r>
              <a:rPr lang="fr-CM" sz="4299" dirty="0" err="1" smtClean="0">
                <a:solidFill>
                  <a:srgbClr val="FFFFFF"/>
                </a:solidFill>
                <a:latin typeface="Montserrat"/>
              </a:rPr>
              <a:t>Flexibility</a:t>
            </a:r>
            <a:r>
              <a:rPr lang="fr-CM" sz="4299" dirty="0" smtClean="0">
                <a:solidFill>
                  <a:srgbClr val="FFFFFF"/>
                </a:solidFill>
                <a:latin typeface="Montserrat"/>
              </a:rPr>
              <a:t> in handling diverse data types</a:t>
            </a:r>
            <a:endParaRPr lang="fr-CM" sz="4299" dirty="0" smtClean="0">
              <a:solidFill>
                <a:srgbClr val="FFFFFF"/>
              </a:solidFill>
              <a:latin typeface="Montserrat"/>
            </a:endParaRPr>
          </a:p>
          <a:p>
            <a:pPr marL="928366" lvl="1" indent="-464183" algn="l">
              <a:lnSpc>
                <a:spcPts val="6019"/>
              </a:lnSpc>
              <a:buFont typeface="Arial"/>
              <a:buChar char="•"/>
            </a:pPr>
            <a:r>
              <a:rPr lang="fr-CM" sz="4299" dirty="0" smtClean="0">
                <a:solidFill>
                  <a:srgbClr val="FFFFFF"/>
                </a:solidFill>
                <a:latin typeface="Montserrat"/>
              </a:rPr>
              <a:t>High </a:t>
            </a:r>
            <a:r>
              <a:rPr lang="fr-CM" sz="4299" dirty="0" err="1" smtClean="0">
                <a:solidFill>
                  <a:srgbClr val="FFFFFF"/>
                </a:solidFill>
                <a:latin typeface="Montserrat"/>
              </a:rPr>
              <a:t>availability</a:t>
            </a:r>
            <a:r>
              <a:rPr lang="fr-CM" sz="4299" dirty="0" smtClean="0">
                <a:solidFill>
                  <a:srgbClr val="FFFFFF"/>
                </a:solidFill>
                <a:latin typeface="Montserrat"/>
              </a:rPr>
              <a:t> and </a:t>
            </a:r>
            <a:r>
              <a:rPr lang="fr-CM" sz="4299" dirty="0" err="1" smtClean="0">
                <a:solidFill>
                  <a:srgbClr val="FFFFFF"/>
                </a:solidFill>
                <a:latin typeface="Montserrat"/>
              </a:rPr>
              <a:t>reliability</a:t>
            </a:r>
            <a:endParaRPr lang="fr-CM" sz="4299" dirty="0" smtClean="0">
              <a:solidFill>
                <a:srgbClr val="FFFFFF"/>
              </a:solidFill>
              <a:latin typeface="Montserrat"/>
            </a:endParaRPr>
          </a:p>
          <a:p>
            <a:pPr marL="928366" lvl="1" indent="-464183" algn="l">
              <a:lnSpc>
                <a:spcPts val="6019"/>
              </a:lnSpc>
              <a:buFont typeface="Arial"/>
              <a:buChar char="•"/>
            </a:pPr>
            <a:r>
              <a:rPr lang="fr-CM" sz="4299" dirty="0" err="1" smtClean="0">
                <a:solidFill>
                  <a:srgbClr val="FFFFFF"/>
                </a:solidFill>
                <a:latin typeface="Montserrat"/>
              </a:rPr>
              <a:t>Geospatial</a:t>
            </a:r>
            <a:r>
              <a:rPr lang="fr-CM" sz="4299" dirty="0" smtClean="0">
                <a:solidFill>
                  <a:srgbClr val="FFFFFF"/>
                </a:solidFill>
                <a:latin typeface="Montserrat"/>
              </a:rPr>
              <a:t> </a:t>
            </a:r>
            <a:r>
              <a:rPr lang="fr-CM" sz="4299" dirty="0" err="1" smtClean="0">
                <a:solidFill>
                  <a:srgbClr val="FFFFFF"/>
                </a:solidFill>
                <a:latin typeface="Montserrat"/>
              </a:rPr>
              <a:t>capabilities</a:t>
            </a:r>
            <a:endParaRPr lang="fr-CM" sz="4299" dirty="0" smtClean="0">
              <a:solidFill>
                <a:srgbClr val="FFFFFF"/>
              </a:solidFill>
              <a:latin typeface="Montserrat"/>
            </a:endParaRPr>
          </a:p>
          <a:p>
            <a:pPr marL="928366" lvl="1" indent="-464183" algn="l">
              <a:lnSpc>
                <a:spcPts val="6019"/>
              </a:lnSpc>
              <a:buFont typeface="Arial"/>
              <a:buChar char="•"/>
            </a:pPr>
            <a:r>
              <a:rPr lang="fr-CM" sz="4299" dirty="0" smtClean="0">
                <a:solidFill>
                  <a:srgbClr val="FFFFFF"/>
                </a:solidFill>
                <a:latin typeface="Montserrat"/>
              </a:rPr>
              <a:t>Handling </a:t>
            </a:r>
            <a:r>
              <a:rPr lang="fr-CM" sz="4299" dirty="0" err="1" smtClean="0">
                <a:solidFill>
                  <a:srgbClr val="FFFFFF"/>
                </a:solidFill>
                <a:latin typeface="Montserrat"/>
              </a:rPr>
              <a:t>unstructured</a:t>
            </a:r>
            <a:r>
              <a:rPr lang="fr-CM" sz="4299" dirty="0" smtClean="0">
                <a:solidFill>
                  <a:srgbClr val="FFFFFF"/>
                </a:solidFill>
                <a:latin typeface="Montserrat"/>
              </a:rPr>
              <a:t> and semi-</a:t>
            </a:r>
            <a:r>
              <a:rPr lang="fr-CM" sz="4299" dirty="0" err="1" smtClean="0">
                <a:solidFill>
                  <a:srgbClr val="FFFFFF"/>
                </a:solidFill>
                <a:latin typeface="Montserrat"/>
              </a:rPr>
              <a:t>structured</a:t>
            </a:r>
            <a:r>
              <a:rPr lang="fr-CM" sz="4299" dirty="0" smtClean="0">
                <a:solidFill>
                  <a:srgbClr val="FFFFFF"/>
                </a:solidFill>
                <a:latin typeface="Montserrat"/>
              </a:rPr>
              <a:t> data</a:t>
            </a:r>
            <a:endParaRPr lang="fr-CM" sz="4299" dirty="0" smtClean="0">
              <a:solidFill>
                <a:srgbClr val="FFFFFF"/>
              </a:solidFill>
              <a:latin typeface="Montserrat"/>
            </a:endParaRPr>
          </a:p>
        </p:txBody>
      </p:sp>
      <p:sp>
        <p:nvSpPr>
          <p:cNvPr id="11" name="TextBox 11"/>
          <p:cNvSpPr txBox="1"/>
          <p:nvPr/>
        </p:nvSpPr>
        <p:spPr>
          <a:xfrm>
            <a:off x="1028700" y="1219200"/>
            <a:ext cx="15393013" cy="949234"/>
          </a:xfrm>
          <a:prstGeom prst="rect">
            <a:avLst/>
          </a:prstGeom>
        </p:spPr>
        <p:txBody>
          <a:bodyPr lIns="0" tIns="0" rIns="0" bIns="0" rtlCol="0" anchor="t">
            <a:spAutoFit/>
          </a:bodyPr>
          <a:lstStyle/>
          <a:p>
            <a:pPr algn="l">
              <a:lnSpc>
                <a:spcPts val="7331"/>
              </a:lnSpc>
            </a:pPr>
            <a:r>
              <a:rPr lang="en-US" sz="7799" dirty="0" smtClean="0">
                <a:solidFill>
                  <a:srgbClr val="FFFFFF"/>
                </a:solidFill>
                <a:latin typeface="Montserrat Bold"/>
              </a:rPr>
              <a:t>Characteristics</a:t>
            </a:r>
            <a:endParaRPr lang="en-US" sz="7799" dirty="0">
              <a:solidFill>
                <a:srgbClr val="FFFFFF"/>
              </a:solidFill>
              <a:latin typeface="Montserrat Bold"/>
            </a:endParaRPr>
          </a:p>
        </p:txBody>
      </p:sp>
      <p:sp>
        <p:nvSpPr>
          <p:cNvPr id="12" name="TextBox 12"/>
          <p:cNvSpPr txBox="1"/>
          <p:nvPr/>
        </p:nvSpPr>
        <p:spPr>
          <a:xfrm>
            <a:off x="388450" y="9227903"/>
            <a:ext cx="3095478" cy="705706"/>
          </a:xfrm>
          <a:prstGeom prst="rect">
            <a:avLst/>
          </a:prstGeom>
        </p:spPr>
        <p:txBody>
          <a:bodyPr lIns="0" tIns="0" rIns="0" bIns="0" rtlCol="0" anchor="t">
            <a:spAutoFit/>
          </a:bodyPr>
          <a:lstStyle/>
          <a:p>
            <a:pPr algn="l">
              <a:lnSpc>
                <a:spcPts val="5521"/>
              </a:lnSpc>
            </a:pPr>
            <a:r>
              <a:rPr lang="fr-FR" sz="5577" dirty="0" smtClean="0">
                <a:solidFill>
                  <a:srgbClr val="FFFFFF"/>
                </a:solidFill>
                <a:latin typeface="Montserrat Bold"/>
              </a:rPr>
              <a:t>2</a:t>
            </a:r>
            <a:endParaRPr lang="en-US" sz="5577" dirty="0">
              <a:solidFill>
                <a:srgbClr val="FFFFFF"/>
              </a:solidFill>
              <a:latin typeface="Montserrat Bo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0" y="3391762"/>
            <a:ext cx="18996504" cy="7928397"/>
            <a:chOff x="0" y="0"/>
            <a:chExt cx="5003195" cy="20881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8" name="TextBox 8"/>
          <p:cNvSpPr txBox="1"/>
          <p:nvPr/>
        </p:nvSpPr>
        <p:spPr>
          <a:xfrm>
            <a:off x="1144478" y="1027499"/>
            <a:ext cx="15393013" cy="949234"/>
          </a:xfrm>
          <a:prstGeom prst="rect">
            <a:avLst/>
          </a:prstGeom>
        </p:spPr>
        <p:txBody>
          <a:bodyPr lIns="0" tIns="0" rIns="0" bIns="0" rtlCol="0" anchor="t">
            <a:spAutoFit/>
          </a:bodyPr>
          <a:lstStyle/>
          <a:p>
            <a:pPr algn="l">
              <a:lnSpc>
                <a:spcPts val="7331"/>
              </a:lnSpc>
            </a:pPr>
            <a:r>
              <a:rPr lang="en-US" sz="7799" dirty="0" smtClean="0">
                <a:solidFill>
                  <a:srgbClr val="FFFFFF"/>
                </a:solidFill>
                <a:latin typeface="Montserrat Bold"/>
              </a:rPr>
              <a:t>Database Design Process</a:t>
            </a:r>
            <a:endParaRPr lang="en-US" sz="7799" dirty="0">
              <a:solidFill>
                <a:srgbClr val="FFFFFF"/>
              </a:solidFill>
              <a:latin typeface="Montserrat Bold"/>
            </a:endParaRPr>
          </a:p>
        </p:txBody>
      </p:sp>
      <p:sp>
        <p:nvSpPr>
          <p:cNvPr id="9" name="TextBox 9"/>
          <p:cNvSpPr txBox="1"/>
          <p:nvPr/>
        </p:nvSpPr>
        <p:spPr>
          <a:xfrm>
            <a:off x="388450" y="9227903"/>
            <a:ext cx="3095478" cy="748817"/>
          </a:xfrm>
          <a:prstGeom prst="rect">
            <a:avLst/>
          </a:prstGeom>
        </p:spPr>
        <p:txBody>
          <a:bodyPr lIns="0" tIns="0" rIns="0" bIns="0" rtlCol="0" anchor="t">
            <a:spAutoFit/>
          </a:bodyPr>
          <a:lstStyle/>
          <a:p>
            <a:pPr algn="l">
              <a:lnSpc>
                <a:spcPts val="5521"/>
              </a:lnSpc>
            </a:pPr>
            <a:r>
              <a:rPr lang="en-US" sz="5577">
                <a:solidFill>
                  <a:srgbClr val="FFFFFF"/>
                </a:solidFill>
                <a:latin typeface="Montserrat Bold"/>
              </a:rPr>
              <a:t>1</a:t>
            </a:r>
          </a:p>
        </p:txBody>
      </p:sp>
      <p:sp>
        <p:nvSpPr>
          <p:cNvPr id="11" name="Rectangle 10"/>
          <p:cNvSpPr/>
          <p:nvPr/>
        </p:nvSpPr>
        <p:spPr>
          <a:xfrm>
            <a:off x="1144478" y="3391762"/>
            <a:ext cx="16707548" cy="4524315"/>
          </a:xfrm>
          <a:prstGeom prst="rect">
            <a:avLst/>
          </a:prstGeom>
        </p:spPr>
        <p:txBody>
          <a:bodyPr wrap="square">
            <a:spAutoFit/>
          </a:bodyPr>
          <a:lstStyle/>
          <a:p>
            <a:r>
              <a:rPr lang="en-US" sz="4800" dirty="0">
                <a:solidFill>
                  <a:schemeClr val="bg1"/>
                </a:solidFill>
                <a:latin typeface="Montserrat" panose="020B0604020202020204" charset="0"/>
              </a:rPr>
              <a:t>Database design is a structured process that involves several stages, from understanding the requirements to creating a functional database schema. A well-designed database ensures data integrity, supports efficient query execution, and can scale as the application grows.</a:t>
            </a:r>
          </a:p>
        </p:txBody>
      </p:sp>
    </p:spTree>
    <p:extLst>
      <p:ext uri="{BB962C8B-B14F-4D97-AF65-F5344CB8AC3E}">
        <p14:creationId xmlns:p14="http://schemas.microsoft.com/office/powerpoint/2010/main" val="31751428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0" y="3391762"/>
            <a:ext cx="18996504" cy="7928397"/>
            <a:chOff x="0" y="0"/>
            <a:chExt cx="5003195" cy="20881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8" name="TextBox 8"/>
          <p:cNvSpPr txBox="1"/>
          <p:nvPr/>
        </p:nvSpPr>
        <p:spPr>
          <a:xfrm>
            <a:off x="1028700" y="359577"/>
            <a:ext cx="15393013" cy="949234"/>
          </a:xfrm>
          <a:prstGeom prst="rect">
            <a:avLst/>
          </a:prstGeom>
        </p:spPr>
        <p:txBody>
          <a:bodyPr lIns="0" tIns="0" rIns="0" bIns="0" rtlCol="0" anchor="t">
            <a:spAutoFit/>
          </a:bodyPr>
          <a:lstStyle/>
          <a:p>
            <a:pPr algn="l">
              <a:lnSpc>
                <a:spcPts val="7331"/>
              </a:lnSpc>
            </a:pPr>
            <a:r>
              <a:rPr lang="en-US" sz="7799" dirty="0" smtClean="0">
                <a:solidFill>
                  <a:srgbClr val="FFFFFF"/>
                </a:solidFill>
                <a:latin typeface="Montserrat Bold"/>
              </a:rPr>
              <a:t>ER Diagram</a:t>
            </a:r>
            <a:endParaRPr lang="en-US" sz="7799" dirty="0">
              <a:solidFill>
                <a:srgbClr val="FFFFFF"/>
              </a:solidFill>
              <a:latin typeface="Montserrat Bold"/>
            </a:endParaRPr>
          </a:p>
        </p:txBody>
      </p:sp>
      <p:sp>
        <p:nvSpPr>
          <p:cNvPr id="9" name="TextBox 9"/>
          <p:cNvSpPr txBox="1"/>
          <p:nvPr/>
        </p:nvSpPr>
        <p:spPr>
          <a:xfrm>
            <a:off x="388450" y="9227903"/>
            <a:ext cx="3095478" cy="748817"/>
          </a:xfrm>
          <a:prstGeom prst="rect">
            <a:avLst/>
          </a:prstGeom>
        </p:spPr>
        <p:txBody>
          <a:bodyPr lIns="0" tIns="0" rIns="0" bIns="0" rtlCol="0" anchor="t">
            <a:spAutoFit/>
          </a:bodyPr>
          <a:lstStyle/>
          <a:p>
            <a:pPr algn="l">
              <a:lnSpc>
                <a:spcPts val="5521"/>
              </a:lnSpc>
            </a:pPr>
            <a:r>
              <a:rPr lang="en-US" sz="5577">
                <a:solidFill>
                  <a:srgbClr val="FFFFFF"/>
                </a:solidFill>
                <a:latin typeface="Montserrat Bold"/>
              </a:rPr>
              <a:t>1</a:t>
            </a:r>
          </a:p>
        </p:txBody>
      </p:sp>
      <p:pic>
        <p:nvPicPr>
          <p:cNvPr id="10" name="Image 9"/>
          <p:cNvPicPr/>
          <p:nvPr/>
        </p:nvPicPr>
        <p:blipFill>
          <a:blip r:embed="rId4">
            <a:extLst>
              <a:ext uri="{28A0092B-C50C-407E-A947-70E740481C1C}">
                <a14:useLocalDpi xmlns:a14="http://schemas.microsoft.com/office/drawing/2010/main" val="0"/>
              </a:ext>
            </a:extLst>
          </a:blip>
          <a:stretch>
            <a:fillRect/>
          </a:stretch>
        </p:blipFill>
        <p:spPr>
          <a:xfrm>
            <a:off x="1028700" y="1598134"/>
            <a:ext cx="16707547" cy="8378586"/>
          </a:xfrm>
          <a:prstGeom prst="rect">
            <a:avLst/>
          </a:prstGeom>
        </p:spPr>
      </p:pic>
    </p:spTree>
    <p:extLst>
      <p:ext uri="{BB962C8B-B14F-4D97-AF65-F5344CB8AC3E}">
        <p14:creationId xmlns:p14="http://schemas.microsoft.com/office/powerpoint/2010/main" val="1881492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354252" y="3017543"/>
            <a:ext cx="18996504" cy="7928397"/>
            <a:chOff x="0" y="-76200"/>
            <a:chExt cx="5003195" cy="21643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7" name="TextBox 7"/>
          <p:cNvSpPr txBox="1"/>
          <p:nvPr/>
        </p:nvSpPr>
        <p:spPr>
          <a:xfrm>
            <a:off x="927384" y="1540216"/>
            <a:ext cx="15570529" cy="2954655"/>
          </a:xfrm>
          <a:prstGeom prst="rect">
            <a:avLst/>
          </a:prstGeom>
        </p:spPr>
        <p:txBody>
          <a:bodyPr wrap="square" lIns="0" tIns="0" rIns="0" bIns="0" rtlCol="0" anchor="t">
            <a:spAutoFit/>
          </a:bodyPr>
          <a:lstStyle/>
          <a:p>
            <a:endParaRPr lang="fr-FR" sz="4800" dirty="0" smtClean="0">
              <a:solidFill>
                <a:schemeClr val="bg1"/>
              </a:solidFill>
              <a:latin typeface="Montserrat" panose="020B0604020202020204" charset="0"/>
            </a:endParaRPr>
          </a:p>
          <a:p>
            <a:r>
              <a:rPr lang="en-US" sz="4800" dirty="0" smtClean="0">
                <a:solidFill>
                  <a:schemeClr val="bg1"/>
                </a:solidFill>
                <a:latin typeface="Montserrat" panose="020B0604020202020204" charset="0"/>
              </a:rPr>
              <a:t>It </a:t>
            </a:r>
            <a:r>
              <a:rPr lang="en-US" sz="4800" dirty="0">
                <a:solidFill>
                  <a:schemeClr val="bg1"/>
                </a:solidFill>
                <a:latin typeface="Montserrat" panose="020B0604020202020204" charset="0"/>
              </a:rPr>
              <a:t>involves translating the logical database design into a physical database </a:t>
            </a:r>
            <a:r>
              <a:rPr lang="en-US" sz="4800" dirty="0" smtClean="0">
                <a:solidFill>
                  <a:schemeClr val="bg1"/>
                </a:solidFill>
                <a:latin typeface="Montserrat" panose="020B0604020202020204" charset="0"/>
              </a:rPr>
              <a:t>schema </a:t>
            </a:r>
            <a:r>
              <a:rPr lang="en-US" sz="4800" dirty="0">
                <a:solidFill>
                  <a:schemeClr val="bg1"/>
                </a:solidFill>
                <a:latin typeface="Montserrat" panose="020B0604020202020204" charset="0"/>
              </a:rPr>
              <a:t>that can be executed on a specific </a:t>
            </a:r>
            <a:r>
              <a:rPr lang="en-US" sz="4800" dirty="0" smtClean="0">
                <a:solidFill>
                  <a:schemeClr val="bg1"/>
                </a:solidFill>
                <a:latin typeface="Montserrat" panose="020B0604020202020204" charset="0"/>
              </a:rPr>
              <a:t>DBM </a:t>
            </a:r>
            <a:r>
              <a:rPr lang="en-US" sz="4800" dirty="0">
                <a:solidFill>
                  <a:schemeClr val="bg1"/>
                </a:solidFill>
                <a:latin typeface="Montserrat" panose="020B0604020202020204" charset="0"/>
              </a:rPr>
              <a:t>platform</a:t>
            </a:r>
            <a:endParaRPr lang="en-US" sz="4800" dirty="0">
              <a:solidFill>
                <a:schemeClr val="bg1"/>
              </a:solidFill>
              <a:latin typeface="Montserrat" panose="020B0604020202020204" charset="0"/>
            </a:endParaRPr>
          </a:p>
        </p:txBody>
      </p:sp>
      <p:sp>
        <p:nvSpPr>
          <p:cNvPr id="8" name="TextBox 8"/>
          <p:cNvSpPr txBox="1"/>
          <p:nvPr/>
        </p:nvSpPr>
        <p:spPr>
          <a:xfrm>
            <a:off x="927384" y="953679"/>
            <a:ext cx="15393013" cy="949234"/>
          </a:xfrm>
          <a:prstGeom prst="rect">
            <a:avLst/>
          </a:prstGeom>
        </p:spPr>
        <p:txBody>
          <a:bodyPr lIns="0" tIns="0" rIns="0" bIns="0" rtlCol="0" anchor="t">
            <a:spAutoFit/>
          </a:bodyPr>
          <a:lstStyle/>
          <a:p>
            <a:pPr algn="l">
              <a:lnSpc>
                <a:spcPts val="7331"/>
              </a:lnSpc>
            </a:pPr>
            <a:r>
              <a:rPr lang="en-US" sz="7799" dirty="0" smtClean="0">
                <a:solidFill>
                  <a:srgbClr val="FFFFFF"/>
                </a:solidFill>
                <a:latin typeface="Montserrat Bold"/>
              </a:rPr>
              <a:t>Implementation</a:t>
            </a:r>
            <a:endParaRPr lang="en-US" sz="7799" dirty="0">
              <a:solidFill>
                <a:srgbClr val="FFFFFF"/>
              </a:solidFill>
              <a:latin typeface="Montserrat Bold"/>
            </a:endParaRPr>
          </a:p>
        </p:txBody>
      </p:sp>
      <p:sp>
        <p:nvSpPr>
          <p:cNvPr id="9" name="TextBox 9"/>
          <p:cNvSpPr txBox="1"/>
          <p:nvPr/>
        </p:nvSpPr>
        <p:spPr>
          <a:xfrm>
            <a:off x="388450" y="9227903"/>
            <a:ext cx="3095478" cy="705706"/>
          </a:xfrm>
          <a:prstGeom prst="rect">
            <a:avLst/>
          </a:prstGeom>
        </p:spPr>
        <p:txBody>
          <a:bodyPr lIns="0" tIns="0" rIns="0" bIns="0" rtlCol="0" anchor="t">
            <a:spAutoFit/>
          </a:bodyPr>
          <a:lstStyle/>
          <a:p>
            <a:pPr algn="l">
              <a:lnSpc>
                <a:spcPts val="5521"/>
              </a:lnSpc>
            </a:pPr>
            <a:r>
              <a:rPr lang="en-US" sz="5577" dirty="0" smtClean="0">
                <a:solidFill>
                  <a:srgbClr val="FFFFFF"/>
                </a:solidFill>
                <a:latin typeface="Montserrat Bold"/>
              </a:rPr>
              <a:t>4</a:t>
            </a:r>
            <a:endParaRPr lang="en-US" sz="5577" dirty="0">
              <a:solidFill>
                <a:srgbClr val="FFFFFF"/>
              </a:solidFill>
              <a:latin typeface="Montserrat Bold"/>
            </a:endParaRPr>
          </a:p>
        </p:txBody>
      </p:sp>
      <p:grpSp>
        <p:nvGrpSpPr>
          <p:cNvPr id="10" name="Group 11"/>
          <p:cNvGrpSpPr/>
          <p:nvPr/>
        </p:nvGrpSpPr>
        <p:grpSpPr>
          <a:xfrm>
            <a:off x="1234464" y="5917458"/>
            <a:ext cx="1254491" cy="1085850"/>
            <a:chOff x="0" y="0"/>
            <a:chExt cx="330401" cy="285985"/>
          </a:xfrm>
        </p:grpSpPr>
        <p:sp>
          <p:nvSpPr>
            <p:cNvPr id="11" name="Freeform 12"/>
            <p:cNvSpPr/>
            <p:nvPr/>
          </p:nvSpPr>
          <p:spPr>
            <a:xfrm>
              <a:off x="0" y="0"/>
              <a:ext cx="330401" cy="285985"/>
            </a:xfrm>
            <a:custGeom>
              <a:avLst/>
              <a:gdLst/>
              <a:ahLst/>
              <a:cxnLst/>
              <a:rect l="l" t="t" r="r" b="b"/>
              <a:pathLst>
                <a:path w="330401" h="285985">
                  <a:moveTo>
                    <a:pt x="0" y="0"/>
                  </a:moveTo>
                  <a:lnTo>
                    <a:pt x="330401" y="0"/>
                  </a:lnTo>
                  <a:lnTo>
                    <a:pt x="330401" y="285985"/>
                  </a:lnTo>
                  <a:lnTo>
                    <a:pt x="0" y="285985"/>
                  </a:lnTo>
                  <a:close/>
                </a:path>
              </a:pathLst>
            </a:custGeom>
            <a:solidFill>
              <a:srgbClr val="27A8DF"/>
            </a:solidFill>
          </p:spPr>
        </p:sp>
        <p:sp>
          <p:nvSpPr>
            <p:cNvPr id="12" name="TextBox 13"/>
            <p:cNvSpPr txBox="1"/>
            <p:nvPr/>
          </p:nvSpPr>
          <p:spPr>
            <a:xfrm>
              <a:off x="0" y="-85725"/>
              <a:ext cx="330401" cy="371710"/>
            </a:xfrm>
            <a:prstGeom prst="rect">
              <a:avLst/>
            </a:prstGeom>
          </p:spPr>
          <p:txBody>
            <a:bodyPr lIns="50800" tIns="50800" rIns="50800" bIns="50800" rtlCol="0" anchor="ctr"/>
            <a:lstStyle/>
            <a:p>
              <a:pPr algn="ctr">
                <a:lnSpc>
                  <a:spcPts val="6439"/>
                </a:lnSpc>
              </a:pPr>
              <a:r>
                <a:rPr lang="fr-CM" sz="4599" dirty="0">
                  <a:solidFill>
                    <a:srgbClr val="FFFFFF"/>
                  </a:solidFill>
                  <a:latin typeface="Canva Sans Bold"/>
                </a:rPr>
                <a:t>1</a:t>
              </a:r>
              <a:endParaRPr lang="en-US" sz="4599" dirty="0">
                <a:solidFill>
                  <a:srgbClr val="FFFFFF"/>
                </a:solidFill>
                <a:latin typeface="Canva Sans Bold"/>
              </a:endParaRPr>
            </a:p>
          </p:txBody>
        </p:sp>
      </p:grpSp>
      <p:grpSp>
        <p:nvGrpSpPr>
          <p:cNvPr id="13" name="Group 14"/>
          <p:cNvGrpSpPr/>
          <p:nvPr/>
        </p:nvGrpSpPr>
        <p:grpSpPr>
          <a:xfrm>
            <a:off x="2488955" y="5917458"/>
            <a:ext cx="5744443" cy="1085850"/>
            <a:chOff x="0" y="0"/>
            <a:chExt cx="1512940" cy="285985"/>
          </a:xfrm>
        </p:grpSpPr>
        <p:sp>
          <p:nvSpPr>
            <p:cNvPr id="14" name="Freeform 15"/>
            <p:cNvSpPr/>
            <p:nvPr/>
          </p:nvSpPr>
          <p:spPr>
            <a:xfrm>
              <a:off x="0" y="0"/>
              <a:ext cx="1512940" cy="285985"/>
            </a:xfrm>
            <a:custGeom>
              <a:avLst/>
              <a:gdLst/>
              <a:ahLst/>
              <a:cxnLst/>
              <a:rect l="l" t="t" r="r" b="b"/>
              <a:pathLst>
                <a:path w="1512940" h="285985">
                  <a:moveTo>
                    <a:pt x="0" y="0"/>
                  </a:moveTo>
                  <a:lnTo>
                    <a:pt x="1512940" y="0"/>
                  </a:lnTo>
                  <a:lnTo>
                    <a:pt x="1512940" y="285985"/>
                  </a:lnTo>
                  <a:lnTo>
                    <a:pt x="0" y="285985"/>
                  </a:lnTo>
                  <a:close/>
                </a:path>
              </a:pathLst>
            </a:custGeom>
            <a:solidFill>
              <a:srgbClr val="004AAD"/>
            </a:solidFill>
          </p:spPr>
        </p:sp>
        <p:sp>
          <p:nvSpPr>
            <p:cNvPr id="15" name="TextBox 16"/>
            <p:cNvSpPr txBox="1"/>
            <p:nvPr/>
          </p:nvSpPr>
          <p:spPr>
            <a:xfrm>
              <a:off x="0" y="-38100"/>
              <a:ext cx="1512940" cy="324085"/>
            </a:xfrm>
            <a:prstGeom prst="rect">
              <a:avLst/>
            </a:prstGeom>
          </p:spPr>
          <p:txBody>
            <a:bodyPr lIns="50800" tIns="50800" rIns="50800" bIns="50800" rtlCol="0" anchor="ctr"/>
            <a:lstStyle/>
            <a:p>
              <a:pPr algn="ctr">
                <a:lnSpc>
                  <a:spcPts val="2659"/>
                </a:lnSpc>
              </a:pPr>
              <a:endParaRPr/>
            </a:p>
          </p:txBody>
        </p:sp>
      </p:grpSp>
      <p:sp>
        <p:nvSpPr>
          <p:cNvPr id="16" name="TextBox 17"/>
          <p:cNvSpPr txBox="1"/>
          <p:nvPr/>
        </p:nvSpPr>
        <p:spPr>
          <a:xfrm>
            <a:off x="2243495" y="6128852"/>
            <a:ext cx="6199728" cy="596387"/>
          </a:xfrm>
          <a:prstGeom prst="rect">
            <a:avLst/>
          </a:prstGeom>
        </p:spPr>
        <p:txBody>
          <a:bodyPr lIns="0" tIns="0" rIns="0" bIns="0" rtlCol="0" anchor="t">
            <a:spAutoFit/>
          </a:bodyPr>
          <a:lstStyle/>
          <a:p>
            <a:pPr algn="ctr">
              <a:lnSpc>
                <a:spcPts val="4924"/>
              </a:lnSpc>
            </a:pPr>
            <a:r>
              <a:rPr lang="en-US" sz="3517" dirty="0" smtClean="0">
                <a:solidFill>
                  <a:srgbClr val="FFFFFF"/>
                </a:solidFill>
                <a:latin typeface="Canva Sans Bold"/>
              </a:rPr>
              <a:t>Connecting Database</a:t>
            </a:r>
            <a:endParaRPr lang="en-US" sz="3517" dirty="0">
              <a:solidFill>
                <a:srgbClr val="FFFFFF"/>
              </a:solidFill>
              <a:latin typeface="Canva Sans Bold"/>
            </a:endParaRPr>
          </a:p>
        </p:txBody>
      </p:sp>
      <p:grpSp>
        <p:nvGrpSpPr>
          <p:cNvPr id="17" name="Group 18"/>
          <p:cNvGrpSpPr/>
          <p:nvPr/>
        </p:nvGrpSpPr>
        <p:grpSpPr>
          <a:xfrm>
            <a:off x="1234464" y="7422408"/>
            <a:ext cx="1254491" cy="1085850"/>
            <a:chOff x="0" y="0"/>
            <a:chExt cx="330401" cy="285985"/>
          </a:xfrm>
        </p:grpSpPr>
        <p:sp>
          <p:nvSpPr>
            <p:cNvPr id="18" name="Freeform 19"/>
            <p:cNvSpPr/>
            <p:nvPr/>
          </p:nvSpPr>
          <p:spPr>
            <a:xfrm>
              <a:off x="0" y="0"/>
              <a:ext cx="330401" cy="285985"/>
            </a:xfrm>
            <a:custGeom>
              <a:avLst/>
              <a:gdLst/>
              <a:ahLst/>
              <a:cxnLst/>
              <a:rect l="l" t="t" r="r" b="b"/>
              <a:pathLst>
                <a:path w="330401" h="285985">
                  <a:moveTo>
                    <a:pt x="0" y="0"/>
                  </a:moveTo>
                  <a:lnTo>
                    <a:pt x="330401" y="0"/>
                  </a:lnTo>
                  <a:lnTo>
                    <a:pt x="330401" y="285985"/>
                  </a:lnTo>
                  <a:lnTo>
                    <a:pt x="0" y="285985"/>
                  </a:lnTo>
                  <a:close/>
                </a:path>
              </a:pathLst>
            </a:custGeom>
            <a:solidFill>
              <a:srgbClr val="27A8DF"/>
            </a:solidFill>
          </p:spPr>
        </p:sp>
        <p:sp>
          <p:nvSpPr>
            <p:cNvPr id="19" name="TextBox 20"/>
            <p:cNvSpPr txBox="1"/>
            <p:nvPr/>
          </p:nvSpPr>
          <p:spPr>
            <a:xfrm>
              <a:off x="0" y="-85725"/>
              <a:ext cx="330401" cy="371710"/>
            </a:xfrm>
            <a:prstGeom prst="rect">
              <a:avLst/>
            </a:prstGeom>
          </p:spPr>
          <p:txBody>
            <a:bodyPr lIns="50800" tIns="50800" rIns="50800" bIns="50800" rtlCol="0" anchor="ctr"/>
            <a:lstStyle/>
            <a:p>
              <a:pPr algn="ctr">
                <a:lnSpc>
                  <a:spcPts val="6439"/>
                </a:lnSpc>
              </a:pPr>
              <a:r>
                <a:rPr lang="fr-CM" sz="4599" dirty="0">
                  <a:solidFill>
                    <a:srgbClr val="FFFFFF"/>
                  </a:solidFill>
                  <a:latin typeface="Canva Sans Bold"/>
                </a:rPr>
                <a:t>2</a:t>
              </a:r>
              <a:endParaRPr lang="en-US" sz="4599" dirty="0">
                <a:solidFill>
                  <a:srgbClr val="FFFFFF"/>
                </a:solidFill>
                <a:latin typeface="Canva Sans Bold"/>
              </a:endParaRPr>
            </a:p>
          </p:txBody>
        </p:sp>
      </p:grpSp>
      <p:grpSp>
        <p:nvGrpSpPr>
          <p:cNvPr id="20" name="Group 21"/>
          <p:cNvGrpSpPr/>
          <p:nvPr/>
        </p:nvGrpSpPr>
        <p:grpSpPr>
          <a:xfrm>
            <a:off x="2488955" y="7422408"/>
            <a:ext cx="5744443" cy="1085850"/>
            <a:chOff x="0" y="0"/>
            <a:chExt cx="1512940" cy="285985"/>
          </a:xfrm>
        </p:grpSpPr>
        <p:sp>
          <p:nvSpPr>
            <p:cNvPr id="21" name="Freeform 22"/>
            <p:cNvSpPr/>
            <p:nvPr/>
          </p:nvSpPr>
          <p:spPr>
            <a:xfrm>
              <a:off x="0" y="0"/>
              <a:ext cx="1512940" cy="285985"/>
            </a:xfrm>
            <a:custGeom>
              <a:avLst/>
              <a:gdLst/>
              <a:ahLst/>
              <a:cxnLst/>
              <a:rect l="l" t="t" r="r" b="b"/>
              <a:pathLst>
                <a:path w="1512940" h="285985">
                  <a:moveTo>
                    <a:pt x="0" y="0"/>
                  </a:moveTo>
                  <a:lnTo>
                    <a:pt x="1512940" y="0"/>
                  </a:lnTo>
                  <a:lnTo>
                    <a:pt x="1512940" y="285985"/>
                  </a:lnTo>
                  <a:lnTo>
                    <a:pt x="0" y="285985"/>
                  </a:lnTo>
                  <a:close/>
                </a:path>
              </a:pathLst>
            </a:custGeom>
            <a:solidFill>
              <a:srgbClr val="004AAD"/>
            </a:solidFill>
          </p:spPr>
        </p:sp>
        <p:sp>
          <p:nvSpPr>
            <p:cNvPr id="22" name="TextBox 23"/>
            <p:cNvSpPr txBox="1"/>
            <p:nvPr/>
          </p:nvSpPr>
          <p:spPr>
            <a:xfrm>
              <a:off x="0" y="-38100"/>
              <a:ext cx="1512940" cy="324085"/>
            </a:xfrm>
            <a:prstGeom prst="rect">
              <a:avLst/>
            </a:prstGeom>
          </p:spPr>
          <p:txBody>
            <a:bodyPr lIns="50800" tIns="50800" rIns="50800" bIns="50800" rtlCol="0" anchor="ctr"/>
            <a:lstStyle/>
            <a:p>
              <a:pPr algn="ctr">
                <a:lnSpc>
                  <a:spcPts val="2659"/>
                </a:lnSpc>
              </a:pPr>
              <a:endParaRPr/>
            </a:p>
          </p:txBody>
        </p:sp>
      </p:grpSp>
      <p:sp>
        <p:nvSpPr>
          <p:cNvPr id="23" name="TextBox 24"/>
          <p:cNvSpPr txBox="1"/>
          <p:nvPr/>
        </p:nvSpPr>
        <p:spPr>
          <a:xfrm>
            <a:off x="2243495" y="7480715"/>
            <a:ext cx="6199728" cy="1024319"/>
          </a:xfrm>
          <a:prstGeom prst="rect">
            <a:avLst/>
          </a:prstGeom>
        </p:spPr>
        <p:txBody>
          <a:bodyPr lIns="0" tIns="0" rIns="0" bIns="0" rtlCol="0" anchor="t">
            <a:spAutoFit/>
          </a:bodyPr>
          <a:lstStyle/>
          <a:p>
            <a:pPr algn="ctr">
              <a:lnSpc>
                <a:spcPts val="4224"/>
              </a:lnSpc>
            </a:pPr>
            <a:r>
              <a:rPr lang="en-US" sz="2800" dirty="0">
                <a:solidFill>
                  <a:srgbClr val="FFFFFF"/>
                </a:solidFill>
                <a:latin typeface="Canva Sans Bold"/>
              </a:rPr>
              <a:t>Creating Models, Routes  and Controllers</a:t>
            </a:r>
            <a:endParaRPr lang="en-US" sz="2800" dirty="0">
              <a:solidFill>
                <a:srgbClr val="FFFFFF"/>
              </a:solidFill>
              <a:latin typeface="Canva Sans Bold"/>
            </a:endParaRPr>
          </a:p>
        </p:txBody>
      </p:sp>
      <p:grpSp>
        <p:nvGrpSpPr>
          <p:cNvPr id="24" name="Group 25"/>
          <p:cNvGrpSpPr/>
          <p:nvPr/>
        </p:nvGrpSpPr>
        <p:grpSpPr>
          <a:xfrm>
            <a:off x="1221574" y="8927358"/>
            <a:ext cx="1254491" cy="1085850"/>
            <a:chOff x="0" y="0"/>
            <a:chExt cx="330401" cy="285985"/>
          </a:xfrm>
        </p:grpSpPr>
        <p:sp>
          <p:nvSpPr>
            <p:cNvPr id="25" name="Freeform 26"/>
            <p:cNvSpPr/>
            <p:nvPr/>
          </p:nvSpPr>
          <p:spPr>
            <a:xfrm>
              <a:off x="0" y="0"/>
              <a:ext cx="330401" cy="285985"/>
            </a:xfrm>
            <a:custGeom>
              <a:avLst/>
              <a:gdLst/>
              <a:ahLst/>
              <a:cxnLst/>
              <a:rect l="l" t="t" r="r" b="b"/>
              <a:pathLst>
                <a:path w="330401" h="285985">
                  <a:moveTo>
                    <a:pt x="0" y="0"/>
                  </a:moveTo>
                  <a:lnTo>
                    <a:pt x="330401" y="0"/>
                  </a:lnTo>
                  <a:lnTo>
                    <a:pt x="330401" y="285985"/>
                  </a:lnTo>
                  <a:lnTo>
                    <a:pt x="0" y="285985"/>
                  </a:lnTo>
                  <a:close/>
                </a:path>
              </a:pathLst>
            </a:custGeom>
            <a:solidFill>
              <a:srgbClr val="27A8DF"/>
            </a:solidFill>
          </p:spPr>
        </p:sp>
        <p:sp>
          <p:nvSpPr>
            <p:cNvPr id="26" name="TextBox 27"/>
            <p:cNvSpPr txBox="1"/>
            <p:nvPr/>
          </p:nvSpPr>
          <p:spPr>
            <a:xfrm>
              <a:off x="0" y="-85725"/>
              <a:ext cx="330401" cy="371710"/>
            </a:xfrm>
            <a:prstGeom prst="rect">
              <a:avLst/>
            </a:prstGeom>
          </p:spPr>
          <p:txBody>
            <a:bodyPr lIns="50800" tIns="50800" rIns="50800" bIns="50800" rtlCol="0" anchor="ctr"/>
            <a:lstStyle/>
            <a:p>
              <a:pPr algn="ctr">
                <a:lnSpc>
                  <a:spcPts val="6439"/>
                </a:lnSpc>
              </a:pPr>
              <a:r>
                <a:rPr lang="fr-CM" sz="4599" dirty="0">
                  <a:solidFill>
                    <a:srgbClr val="FFFFFF"/>
                  </a:solidFill>
                  <a:latin typeface="Canva Sans Bold"/>
                </a:rPr>
                <a:t>3</a:t>
              </a:r>
              <a:endParaRPr lang="en-US" sz="4599" dirty="0">
                <a:solidFill>
                  <a:srgbClr val="FFFFFF"/>
                </a:solidFill>
                <a:latin typeface="Canva Sans Bold"/>
              </a:endParaRPr>
            </a:p>
          </p:txBody>
        </p:sp>
      </p:grpSp>
      <p:grpSp>
        <p:nvGrpSpPr>
          <p:cNvPr id="27" name="Group 28"/>
          <p:cNvGrpSpPr/>
          <p:nvPr/>
        </p:nvGrpSpPr>
        <p:grpSpPr>
          <a:xfrm>
            <a:off x="2476065" y="8927358"/>
            <a:ext cx="5744443" cy="1085850"/>
            <a:chOff x="0" y="0"/>
            <a:chExt cx="1512940" cy="285985"/>
          </a:xfrm>
        </p:grpSpPr>
        <p:sp>
          <p:nvSpPr>
            <p:cNvPr id="28" name="Freeform 29"/>
            <p:cNvSpPr/>
            <p:nvPr/>
          </p:nvSpPr>
          <p:spPr>
            <a:xfrm>
              <a:off x="0" y="0"/>
              <a:ext cx="1512940" cy="285985"/>
            </a:xfrm>
            <a:custGeom>
              <a:avLst/>
              <a:gdLst/>
              <a:ahLst/>
              <a:cxnLst/>
              <a:rect l="l" t="t" r="r" b="b"/>
              <a:pathLst>
                <a:path w="1512940" h="285985">
                  <a:moveTo>
                    <a:pt x="0" y="0"/>
                  </a:moveTo>
                  <a:lnTo>
                    <a:pt x="1512940" y="0"/>
                  </a:lnTo>
                  <a:lnTo>
                    <a:pt x="1512940" y="285985"/>
                  </a:lnTo>
                  <a:lnTo>
                    <a:pt x="0" y="285985"/>
                  </a:lnTo>
                  <a:close/>
                </a:path>
              </a:pathLst>
            </a:custGeom>
            <a:solidFill>
              <a:srgbClr val="004AAD"/>
            </a:solidFill>
          </p:spPr>
        </p:sp>
        <p:sp>
          <p:nvSpPr>
            <p:cNvPr id="29" name="TextBox 30"/>
            <p:cNvSpPr txBox="1"/>
            <p:nvPr/>
          </p:nvSpPr>
          <p:spPr>
            <a:xfrm>
              <a:off x="0" y="-38100"/>
              <a:ext cx="1512940" cy="324085"/>
            </a:xfrm>
            <a:prstGeom prst="rect">
              <a:avLst/>
            </a:prstGeom>
          </p:spPr>
          <p:txBody>
            <a:bodyPr lIns="50800" tIns="50800" rIns="50800" bIns="50800" rtlCol="0" anchor="ctr"/>
            <a:lstStyle/>
            <a:p>
              <a:pPr algn="ctr">
                <a:lnSpc>
                  <a:spcPts val="2659"/>
                </a:lnSpc>
              </a:pPr>
              <a:endParaRPr/>
            </a:p>
          </p:txBody>
        </p:sp>
      </p:grpSp>
      <p:sp>
        <p:nvSpPr>
          <p:cNvPr id="30" name="TextBox 31"/>
          <p:cNvSpPr txBox="1"/>
          <p:nvPr/>
        </p:nvSpPr>
        <p:spPr>
          <a:xfrm>
            <a:off x="2033670" y="9151923"/>
            <a:ext cx="6199728" cy="492058"/>
          </a:xfrm>
          <a:prstGeom prst="rect">
            <a:avLst/>
          </a:prstGeom>
        </p:spPr>
        <p:txBody>
          <a:bodyPr lIns="0" tIns="0" rIns="0" bIns="0" rtlCol="0" anchor="t">
            <a:spAutoFit/>
          </a:bodyPr>
          <a:lstStyle/>
          <a:p>
            <a:pPr algn="ctr">
              <a:lnSpc>
                <a:spcPts val="4224"/>
              </a:lnSpc>
            </a:pPr>
            <a:r>
              <a:rPr lang="fr-CM" sz="3017" dirty="0" err="1" smtClean="0">
                <a:solidFill>
                  <a:srgbClr val="FFFFFF"/>
                </a:solidFill>
                <a:latin typeface="Canva Sans Bold"/>
              </a:rPr>
              <a:t>Create</a:t>
            </a:r>
            <a:r>
              <a:rPr lang="fr-CM" sz="3017" dirty="0" smtClean="0">
                <a:solidFill>
                  <a:srgbClr val="FFFFFF"/>
                </a:solidFill>
                <a:latin typeface="Canva Sans Bold"/>
              </a:rPr>
              <a:t> </a:t>
            </a:r>
            <a:r>
              <a:rPr lang="fr-CM" sz="3017" dirty="0" err="1" smtClean="0">
                <a:solidFill>
                  <a:srgbClr val="FFFFFF"/>
                </a:solidFill>
                <a:latin typeface="Canva Sans Bold"/>
              </a:rPr>
              <a:t>Database</a:t>
            </a:r>
            <a:endParaRPr lang="en-US" sz="3017" dirty="0">
              <a:solidFill>
                <a:srgbClr val="FFFFFF"/>
              </a:solidFill>
              <a:latin typeface="Canva Sans Bold"/>
            </a:endParaRPr>
          </a:p>
        </p:txBody>
      </p:sp>
    </p:spTree>
    <p:extLst>
      <p:ext uri="{BB962C8B-B14F-4D97-AF65-F5344CB8AC3E}">
        <p14:creationId xmlns:p14="http://schemas.microsoft.com/office/powerpoint/2010/main" val="2914043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82351" y="400936"/>
            <a:ext cx="953897" cy="1101180"/>
          </a:xfrm>
          <a:custGeom>
            <a:avLst/>
            <a:gdLst/>
            <a:ahLst/>
            <a:cxnLst/>
            <a:rect l="l" t="t" r="r" b="b"/>
            <a:pathLst>
              <a:path w="953897" h="1101180">
                <a:moveTo>
                  <a:pt x="0" y="0"/>
                </a:moveTo>
                <a:lnTo>
                  <a:pt x="953898" y="0"/>
                </a:lnTo>
                <a:lnTo>
                  <a:pt x="953898" y="1101180"/>
                </a:lnTo>
                <a:lnTo>
                  <a:pt x="0" y="11011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7374" y="2781300"/>
            <a:ext cx="18996504" cy="7928397"/>
            <a:chOff x="0" y="-76200"/>
            <a:chExt cx="5003195" cy="2164337"/>
          </a:xfrm>
        </p:grpSpPr>
        <p:sp>
          <p:nvSpPr>
            <p:cNvPr id="4" name="Freeform 4"/>
            <p:cNvSpPr/>
            <p:nvPr/>
          </p:nvSpPr>
          <p:spPr>
            <a:xfrm>
              <a:off x="0" y="0"/>
              <a:ext cx="5003195" cy="2088137"/>
            </a:xfrm>
            <a:custGeom>
              <a:avLst/>
              <a:gdLst/>
              <a:ahLst/>
              <a:cxnLst/>
              <a:rect l="l" t="t" r="r" b="b"/>
              <a:pathLst>
                <a:path w="5003195" h="2088137">
                  <a:moveTo>
                    <a:pt x="0" y="0"/>
                  </a:moveTo>
                  <a:lnTo>
                    <a:pt x="5003195" y="0"/>
                  </a:lnTo>
                  <a:lnTo>
                    <a:pt x="5003195" y="2088137"/>
                  </a:lnTo>
                  <a:lnTo>
                    <a:pt x="0" y="2088137"/>
                  </a:lnTo>
                  <a:close/>
                </a:path>
              </a:pathLst>
            </a:custGeom>
            <a:solidFill>
              <a:srgbClr val="000000">
                <a:alpha val="41961"/>
              </a:srgbClr>
            </a:solidFill>
          </p:spPr>
        </p:sp>
        <p:sp>
          <p:nvSpPr>
            <p:cNvPr id="5" name="TextBox 5"/>
            <p:cNvSpPr txBox="1"/>
            <p:nvPr/>
          </p:nvSpPr>
          <p:spPr>
            <a:xfrm>
              <a:off x="0" y="-76200"/>
              <a:ext cx="5003195" cy="2164337"/>
            </a:xfrm>
            <a:prstGeom prst="rect">
              <a:avLst/>
            </a:prstGeom>
          </p:spPr>
          <p:txBody>
            <a:bodyPr lIns="50800" tIns="50800" rIns="50800" bIns="50800" rtlCol="0" anchor="ctr"/>
            <a:lstStyle/>
            <a:p>
              <a:pPr algn="ctr">
                <a:lnSpc>
                  <a:spcPts val="3599"/>
                </a:lnSpc>
              </a:pPr>
              <a:endParaRPr/>
            </a:p>
          </p:txBody>
        </p:sp>
      </p:grpSp>
      <p:sp>
        <p:nvSpPr>
          <p:cNvPr id="7" name="TextBox 7"/>
          <p:cNvSpPr txBox="1"/>
          <p:nvPr/>
        </p:nvSpPr>
        <p:spPr>
          <a:xfrm>
            <a:off x="762000" y="3469956"/>
            <a:ext cx="9105926" cy="5909310"/>
          </a:xfrm>
          <a:prstGeom prst="rect">
            <a:avLst/>
          </a:prstGeom>
        </p:spPr>
        <p:txBody>
          <a:bodyPr wrap="square" lIns="0" tIns="0" rIns="0" bIns="0" rtlCol="0" anchor="t">
            <a:spAutoFit/>
          </a:bodyPr>
          <a:lstStyle/>
          <a:p>
            <a:r>
              <a:rPr lang="en-US" sz="4800" dirty="0">
                <a:solidFill>
                  <a:schemeClr val="bg1"/>
                </a:solidFill>
                <a:latin typeface="Montserrat" panose="020B0604020202020204" charset="0"/>
              </a:rPr>
              <a:t>The connection of MongoDB database using Mongoose, a popular Object Data Modeling (ODM) library for MongoDB and Node.js providing a higher-level API for interacting with MongoDB.</a:t>
            </a:r>
            <a:endParaRPr lang="en-US" sz="4800" dirty="0">
              <a:solidFill>
                <a:schemeClr val="bg1"/>
              </a:solidFill>
              <a:latin typeface="Montserrat" panose="020B0604020202020204" charset="0"/>
            </a:endParaRPr>
          </a:p>
        </p:txBody>
      </p:sp>
      <p:sp>
        <p:nvSpPr>
          <p:cNvPr id="8" name="TextBox 8"/>
          <p:cNvSpPr txBox="1"/>
          <p:nvPr/>
        </p:nvSpPr>
        <p:spPr>
          <a:xfrm>
            <a:off x="1066800" y="459726"/>
            <a:ext cx="15393013" cy="1905330"/>
          </a:xfrm>
          <a:prstGeom prst="rect">
            <a:avLst/>
          </a:prstGeom>
        </p:spPr>
        <p:txBody>
          <a:bodyPr lIns="0" tIns="0" rIns="0" bIns="0" rtlCol="0" anchor="t">
            <a:spAutoFit/>
          </a:bodyPr>
          <a:lstStyle/>
          <a:p>
            <a:pPr>
              <a:lnSpc>
                <a:spcPts val="7331"/>
              </a:lnSpc>
            </a:pPr>
            <a:r>
              <a:rPr lang="en-US" sz="8000" dirty="0">
                <a:solidFill>
                  <a:schemeClr val="bg1"/>
                </a:solidFill>
                <a:latin typeface="Montserrat" panose="020B0604020202020204" charset="0"/>
              </a:rPr>
              <a:t>Connecting our database to the backend </a:t>
            </a:r>
            <a:endParaRPr lang="en-US" sz="7799" dirty="0">
              <a:solidFill>
                <a:schemeClr val="bg1"/>
              </a:solidFill>
              <a:latin typeface="Montserrat" panose="020B0604020202020204" charset="0"/>
            </a:endParaRPr>
          </a:p>
        </p:txBody>
      </p:sp>
      <p:sp>
        <p:nvSpPr>
          <p:cNvPr id="9" name="TextBox 9"/>
          <p:cNvSpPr txBox="1"/>
          <p:nvPr/>
        </p:nvSpPr>
        <p:spPr>
          <a:xfrm>
            <a:off x="388450" y="9227903"/>
            <a:ext cx="3095478" cy="705706"/>
          </a:xfrm>
          <a:prstGeom prst="rect">
            <a:avLst/>
          </a:prstGeom>
        </p:spPr>
        <p:txBody>
          <a:bodyPr lIns="0" tIns="0" rIns="0" bIns="0" rtlCol="0" anchor="t">
            <a:spAutoFit/>
          </a:bodyPr>
          <a:lstStyle/>
          <a:p>
            <a:pPr algn="l">
              <a:lnSpc>
                <a:spcPts val="5521"/>
              </a:lnSpc>
            </a:pPr>
            <a:r>
              <a:rPr lang="fr-FR" sz="5577" dirty="0">
                <a:solidFill>
                  <a:srgbClr val="FFFFFF"/>
                </a:solidFill>
                <a:latin typeface="Montserrat Bold"/>
              </a:rPr>
              <a:t>5</a:t>
            </a:r>
            <a:endParaRPr lang="en-US" sz="5577" dirty="0">
              <a:solidFill>
                <a:srgbClr val="FFFFFF"/>
              </a:solidFill>
              <a:latin typeface="Montserrat Bold"/>
            </a:endParaRPr>
          </a:p>
        </p:txBody>
      </p:sp>
      <p:pic>
        <p:nvPicPr>
          <p:cNvPr id="10" name="Image 9"/>
          <p:cNvPicPr/>
          <p:nvPr/>
        </p:nvPicPr>
        <p:blipFill>
          <a:blip r:embed="rId4">
            <a:extLst>
              <a:ext uri="{28A0092B-C50C-407E-A947-70E740481C1C}">
                <a14:useLocalDpi xmlns:a14="http://schemas.microsoft.com/office/drawing/2010/main" val="0"/>
              </a:ext>
            </a:extLst>
          </a:blip>
          <a:stretch>
            <a:fillRect/>
          </a:stretch>
        </p:blipFill>
        <p:spPr>
          <a:xfrm>
            <a:off x="9935251" y="3060436"/>
            <a:ext cx="7800997" cy="7226564"/>
          </a:xfrm>
          <a:prstGeom prst="rect">
            <a:avLst/>
          </a:prstGeom>
        </p:spPr>
      </p:pic>
    </p:spTree>
    <p:extLst>
      <p:ext uri="{BB962C8B-B14F-4D97-AF65-F5344CB8AC3E}">
        <p14:creationId xmlns:p14="http://schemas.microsoft.com/office/powerpoint/2010/main" val="29341252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1344</TotalTime>
  <Words>439</Words>
  <Application>Microsoft Office PowerPoint</Application>
  <PresentationFormat>Personnalisé</PresentationFormat>
  <Paragraphs>66</Paragraphs>
  <Slides>16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Montserrat</vt:lpstr>
      <vt:lpstr>Arial</vt:lpstr>
      <vt:lpstr>Canva Sans Bold</vt:lpstr>
      <vt:lpstr>Calibri</vt:lpstr>
      <vt:lpstr>Montserrat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Projet professionnel moderne tech Bleu et noir</dc:title>
  <dc:creator>Lonchi Jordan</dc:creator>
  <cp:lastModifiedBy>Lonchi Jordan</cp:lastModifiedBy>
  <cp:revision>24</cp:revision>
  <dcterms:created xsi:type="dcterms:W3CDTF">2006-08-16T00:00:00Z</dcterms:created>
  <dcterms:modified xsi:type="dcterms:W3CDTF">2024-06-21T04:11:18Z</dcterms:modified>
  <dc:identifier>DAGHyOUy0w0</dc:identifier>
</cp:coreProperties>
</file>